
<file path=[Content_Types].xml><?xml version="1.0" encoding="utf-8"?>
<Types xmlns="http://schemas.openxmlformats.org/package/2006/content-types">
  <Default Extension="png" ContentType="image/png"/>
  <Default Extension="mov" ContentType="video/quicktime"/>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69"/>
  </p:notesMasterIdLst>
  <p:sldIdLst>
    <p:sldId id="415" r:id="rId3"/>
    <p:sldId id="360" r:id="rId4"/>
    <p:sldId id="354" r:id="rId5"/>
    <p:sldId id="355" r:id="rId6"/>
    <p:sldId id="371" r:id="rId7"/>
    <p:sldId id="376" r:id="rId8"/>
    <p:sldId id="380" r:id="rId9"/>
    <p:sldId id="414" r:id="rId10"/>
    <p:sldId id="256" r:id="rId11"/>
    <p:sldId id="265" r:id="rId12"/>
    <p:sldId id="421" r:id="rId13"/>
    <p:sldId id="423" r:id="rId14"/>
    <p:sldId id="378" r:id="rId15"/>
    <p:sldId id="266" r:id="rId16"/>
    <p:sldId id="362" r:id="rId17"/>
    <p:sldId id="268" r:id="rId18"/>
    <p:sldId id="269" r:id="rId19"/>
    <p:sldId id="270" r:id="rId20"/>
    <p:sldId id="291" r:id="rId21"/>
    <p:sldId id="417" r:id="rId22"/>
    <p:sldId id="413" r:id="rId23"/>
    <p:sldId id="364" r:id="rId24"/>
    <p:sldId id="280" r:id="rId25"/>
    <p:sldId id="340" r:id="rId26"/>
    <p:sldId id="386" r:id="rId27"/>
    <p:sldId id="281" r:id="rId28"/>
    <p:sldId id="295" r:id="rId29"/>
    <p:sldId id="384" r:id="rId30"/>
    <p:sldId id="297" r:id="rId31"/>
    <p:sldId id="387" r:id="rId32"/>
    <p:sldId id="285" r:id="rId33"/>
    <p:sldId id="392" r:id="rId34"/>
    <p:sldId id="418" r:id="rId35"/>
    <p:sldId id="290" r:id="rId36"/>
    <p:sldId id="420" r:id="rId37"/>
    <p:sldId id="372" r:id="rId38"/>
    <p:sldId id="366" r:id="rId39"/>
    <p:sldId id="301" r:id="rId40"/>
    <p:sldId id="406" r:id="rId41"/>
    <p:sldId id="303" r:id="rId42"/>
    <p:sldId id="304" r:id="rId43"/>
    <p:sldId id="407" r:id="rId44"/>
    <p:sldId id="410" r:id="rId45"/>
    <p:sldId id="368" r:id="rId46"/>
    <p:sldId id="309" r:id="rId47"/>
    <p:sldId id="302" r:id="rId48"/>
    <p:sldId id="310" r:id="rId49"/>
    <p:sldId id="311" r:id="rId50"/>
    <p:sldId id="312" r:id="rId51"/>
    <p:sldId id="313" r:id="rId52"/>
    <p:sldId id="314" r:id="rId53"/>
    <p:sldId id="411" r:id="rId54"/>
    <p:sldId id="369" r:id="rId55"/>
    <p:sldId id="321" r:id="rId56"/>
    <p:sldId id="363" r:id="rId57"/>
    <p:sldId id="332" r:id="rId58"/>
    <p:sldId id="333" r:id="rId59"/>
    <p:sldId id="323" r:id="rId60"/>
    <p:sldId id="319" r:id="rId61"/>
    <p:sldId id="336" r:id="rId62"/>
    <p:sldId id="324" r:id="rId63"/>
    <p:sldId id="331" r:id="rId64"/>
    <p:sldId id="370" r:id="rId65"/>
    <p:sldId id="328" r:id="rId66"/>
    <p:sldId id="412" r:id="rId67"/>
    <p:sldId id="416" r:id="rId68"/>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415"/>
            <p14:sldId id="360"/>
            <p14:sldId id="354"/>
            <p14:sldId id="355"/>
            <p14:sldId id="371"/>
            <p14:sldId id="376"/>
            <p14:sldId id="380"/>
            <p14:sldId id="414"/>
            <p14:sldId id="256"/>
            <p14:sldId id="265"/>
            <p14:sldId id="421"/>
            <p14:sldId id="423"/>
            <p14:sldId id="378"/>
            <p14:sldId id="266"/>
            <p14:sldId id="362"/>
          </p14:sldIdLst>
        </p14:section>
        <p14:section name="select()" id="{742796F6-4AC2-40D6-9862-8EA797D6A928}">
          <p14:sldIdLst>
            <p14:sldId id="268"/>
            <p14:sldId id="269"/>
            <p14:sldId id="270"/>
            <p14:sldId id="291"/>
            <p14:sldId id="417"/>
            <p14:sldId id="413"/>
            <p14:sldId id="364"/>
          </p14:sldIdLst>
        </p14:section>
        <p14:section name="filter" id="{8CE85830-1EBC-4B15-A9C0-3C5DD3DA008A}">
          <p14:sldIdLst>
            <p14:sldId id="280"/>
            <p14:sldId id="340"/>
            <p14:sldId id="386"/>
            <p14:sldId id="281"/>
            <p14:sldId id="295"/>
            <p14:sldId id="384"/>
            <p14:sldId id="297"/>
            <p14:sldId id="387"/>
            <p14:sldId id="285"/>
            <p14:sldId id="392"/>
            <p14:sldId id="418"/>
            <p14:sldId id="290"/>
            <p14:sldId id="420"/>
            <p14:sldId id="372"/>
            <p14:sldId id="366"/>
          </p14:sldIdLst>
        </p14:section>
        <p14:section name="arrange" id="{8168BACF-403C-4723-B5F3-875FAE6C5A39}">
          <p14:sldIdLst>
            <p14:sldId id="301"/>
            <p14:sldId id="406"/>
            <p14:sldId id="303"/>
            <p14:sldId id="304"/>
            <p14:sldId id="407"/>
            <p14:sldId id="410"/>
            <p14:sldId id="368"/>
          </p14:sldIdLst>
        </p14:section>
        <p14:section name="pipe" id="{7561AE8B-0928-4B40-9E7D-8496CE581DA5}">
          <p14:sldIdLst>
            <p14:sldId id="309"/>
            <p14:sldId id="302"/>
            <p14:sldId id="310"/>
            <p14:sldId id="311"/>
            <p14:sldId id="312"/>
            <p14:sldId id="313"/>
            <p14:sldId id="314"/>
            <p14:sldId id="411"/>
            <p14:sldId id="369"/>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28"/>
            <p14:sldId id="412"/>
            <p14:sldId id="416"/>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A968"/>
    <a:srgbClr val="FCC598"/>
    <a:srgbClr val="A5C0E5"/>
    <a:srgbClr val="CEE3A7"/>
    <a:srgbClr val="E6A5A4"/>
    <a:srgbClr val="0365C0"/>
    <a:srgbClr val="538DD5"/>
    <a:srgbClr val="005493"/>
    <a:srgbClr val="8DB4E2"/>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55" autoAdjust="0"/>
    <p:restoredTop sz="56734" autoAdjust="0"/>
  </p:normalViewPr>
  <p:slideViewPr>
    <p:cSldViewPr snapToGrid="0">
      <p:cViewPr>
        <p:scale>
          <a:sx n="39" d="100"/>
          <a:sy n="39" d="100"/>
        </p:scale>
        <p:origin x="1068" y="54"/>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Welcome</a:t>
            </a:r>
            <a:r>
              <a:rPr lang="en-US" baseline="0" dirty="0" smtClean="0"/>
              <a:t> back everyone </a:t>
            </a:r>
            <a:r>
              <a:rPr lang="en-US" baseline="0" dirty="0" err="1" smtClean="0"/>
              <a:t>everyone</a:t>
            </a:r>
            <a:r>
              <a:rPr lang="en-US" baseline="0" dirty="0" smtClean="0"/>
              <a:t> to the fourth session in this Introduction to R workshop. This is Amrom Obstfeld speaking. A quick </a:t>
            </a:r>
            <a:r>
              <a:rPr lang="en-US" dirty="0" smtClean="0"/>
              <a:t>reminder before we begin to have these three resources available to you. In particular make</a:t>
            </a:r>
            <a:r>
              <a:rPr lang="en-US" baseline="0" dirty="0" smtClean="0"/>
              <a:t> sure you have the </a:t>
            </a:r>
            <a:r>
              <a:rPr lang="en-US" baseline="0" dirty="0" err="1" smtClean="0"/>
              <a:t>Rstudio</a:t>
            </a:r>
            <a:r>
              <a:rPr lang="en-US" baseline="0" dirty="0" smtClean="0"/>
              <a:t> cloud site open, that you are logged in, and have opened up your version of the R Workshop project.</a:t>
            </a:r>
            <a:endParaRPr lang="en-US" dirty="0"/>
          </a:p>
        </p:txBody>
      </p:sp>
    </p:spTree>
    <p:extLst>
      <p:ext uri="{BB962C8B-B14F-4D97-AF65-F5344CB8AC3E}">
        <p14:creationId xmlns:p14="http://schemas.microsoft.com/office/powerpoint/2010/main" val="667672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smtClean="0"/>
              <a:t>But</a:t>
            </a:r>
            <a:r>
              <a:rPr lang="en-US" sz="600" baseline="0" dirty="0" smtClean="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smtClean="0"/>
              <a:t>What do I mean by a grammar for transforming data it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smtClean="0"/>
              <a:t>#1</a:t>
            </a:r>
            <a:r>
              <a:rPr lang="en-US" sz="700" baseline="0" dirty="0" smtClean="0"/>
              <a:t> </a:t>
            </a:r>
            <a:r>
              <a:rPr lang="en-US" sz="700" dirty="0" smtClean="0"/>
              <a:t>In a similar way to how verbs operate on nouns, dplyr functions operate on a data set.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smtClean="0"/>
              <a:t>#2</a:t>
            </a:r>
            <a:r>
              <a:rPr lang="en-US" sz="700" baseline="0" dirty="0" smtClean="0"/>
              <a:t> </a:t>
            </a:r>
            <a:r>
              <a:rPr lang="en-US" sz="700" dirty="0" smtClean="0"/>
              <a:t>Dplyr</a:t>
            </a:r>
            <a:r>
              <a:rPr lang="en-US" sz="700" baseline="0" dirty="0" smtClean="0"/>
              <a:t> functions </a:t>
            </a:r>
            <a:r>
              <a:rPr lang="en-US" sz="700" dirty="0" smtClean="0"/>
              <a:t>use a consistent syntax which</a:t>
            </a:r>
            <a:r>
              <a:rPr lang="en-US" sz="700" baseline="0" dirty="0" smtClean="0"/>
              <a:t> minimizes cognitive load so once you understand the dplyr approach its easier to learn new functions. </a:t>
            </a:r>
            <a:endParaRPr lang="en-US" sz="700" dirty="0" smtClean="0"/>
          </a:p>
          <a:p>
            <a:pPr marL="0" indent="0">
              <a:buNone/>
            </a:pPr>
            <a:endParaRPr lang="en-US" sz="600" dirty="0" smtClean="0"/>
          </a:p>
          <a:p>
            <a:pPr marL="0" indent="0">
              <a:buNone/>
            </a:pPr>
            <a:endParaRPr lang="en-US" sz="600" dirty="0" smtClean="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Another feature of the dplyr approach to data manipulation</a:t>
            </a:r>
            <a:r>
              <a:rPr lang="en-US" baseline="0" dirty="0" smtClean="0"/>
              <a:t> is that each function in the package is tuned to do one thing, meaning to change the data in one way. </a:t>
            </a:r>
          </a:p>
          <a:p>
            <a:pPr marL="158750" indent="0">
              <a:buNone/>
            </a:pPr>
            <a:r>
              <a:rPr lang="en-US" baseline="0" dirty="0" smtClean="0"/>
              <a:t>What this means is that if you have several changes you need to make to the dataset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smtClean="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smtClean="0">
                <a:latin typeface="Calibri"/>
                <a:ea typeface="Calibri"/>
                <a:cs typeface="Calibri"/>
                <a:sym typeface="Calibri"/>
              </a:rPr>
              <a:t>This session is about getting to know these functions. Data wrangling can require a lot of different manipulations and dplyr has a deep bench of functions,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smtClean="0">
              <a:latin typeface="Calibri"/>
              <a:ea typeface="Calibri"/>
              <a:cs typeface="Calibri"/>
              <a:sym typeface="Calibri"/>
            </a:endParaRPr>
          </a:p>
          <a:p>
            <a:pPr marL="0" indent="0">
              <a:buNone/>
            </a:pPr>
            <a:r>
              <a:rPr lang="en-US" sz="800" baseline="0" dirty="0" smtClean="0">
                <a:latin typeface="Calibri"/>
                <a:cs typeface="Calibri"/>
                <a:sym typeface="Calibri"/>
              </a:rPr>
              <a:t>Starting with the raw data, </a:t>
            </a:r>
            <a:r>
              <a:rPr lang="en-US" sz="800" baseline="0" dirty="0" err="1" smtClean="0">
                <a:latin typeface="Calibri"/>
                <a:cs typeface="Calibri"/>
                <a:sym typeface="Calibri"/>
              </a:rPr>
              <a:t>youll</a:t>
            </a:r>
            <a:r>
              <a:rPr lang="en-US" sz="800" baseline="0" dirty="0" smtClean="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smtClean="0">
                <a:latin typeface="Calibri"/>
                <a:cs typeface="Calibri"/>
                <a:sym typeface="Wingdings" panose="05000000000000000000" pitchFamily="2" charset="2"/>
              </a:rPr>
              <a:t></a:t>
            </a:r>
          </a:p>
          <a:p>
            <a:pPr marL="0" indent="0">
              <a:buNone/>
            </a:pPr>
            <a:r>
              <a:rPr lang="en-US" sz="800" baseline="0" dirty="0" smtClean="0">
                <a:latin typeface="Calibri"/>
                <a:cs typeface="Calibri"/>
                <a:sym typeface="Wingdings" panose="05000000000000000000" pitchFamily="2" charset="2"/>
              </a:rPr>
              <a:t>Dplyr implements four functions that handle each of these actions, Select, Filter, Mutate, and Summarize. In this lecture we'll be discussing the first 3, and the last one will be covered in the next lecture.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One of the major advantages of using dplyr functions in your data analysis</a:t>
            </a:r>
            <a:r>
              <a:rPr lang="en-US" baseline="0" dirty="0" smtClean="0"/>
              <a:t> </a:t>
            </a:r>
            <a:r>
              <a:rPr lang="en-US" dirty="0" smtClean="0"/>
              <a:t>is that dplyr functions all use a common syntax, which makes them easier to learn. </a:t>
            </a:r>
          </a:p>
          <a:p>
            <a:pPr marL="0" indent="0">
              <a:buNone/>
            </a:pPr>
            <a:endParaRPr lang="en-US" dirty="0" smtClean="0"/>
          </a:p>
          <a:p>
            <a:pPr marL="0" indent="0">
              <a:buNone/>
            </a:pPr>
            <a:r>
              <a:rPr lang="en-US" dirty="0" smtClean="0"/>
              <a:t>Each one will take a</a:t>
            </a:r>
            <a:r>
              <a:rPr lang="en-US" baseline="0" dirty="0" smtClean="0"/>
              <a:t> data frame as the first argument, </a:t>
            </a:r>
            <a:r>
              <a:rPr lang="en-US" baseline="0" dirty="0" smtClean="0"/>
              <a:t>which will be followed by additional </a:t>
            </a:r>
            <a:r>
              <a:rPr lang="en-US" baseline="0" dirty="0" smtClean="0"/>
              <a:t>arguments that basically serve as instructions to the function on how to operate on the data frame</a:t>
            </a:r>
            <a:r>
              <a:rPr lang="en-US" baseline="0" dirty="0" smtClean="0"/>
              <a:t>. The output of dplyr functions is always another data frame. </a:t>
            </a:r>
            <a:endParaRPr lang="en-US" baseline="0" dirty="0" smtClean="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The first</a:t>
            </a:r>
            <a:r>
              <a:rPr lang="en-US" baseline="0" dirty="0" smtClean="0"/>
              <a:t> set of functions we will explore will be ones whose primary goal is to </a:t>
            </a:r>
            <a:r>
              <a:rPr lang="en-US" baseline="0" dirty="0" smtClean="0"/>
              <a:t>extracting the </a:t>
            </a:r>
            <a:r>
              <a:rPr lang="en-US" baseline="0" dirty="0" smtClean="0"/>
              <a:t>data of interest from a large </a:t>
            </a:r>
            <a:r>
              <a:rPr lang="en-US" baseline="0" dirty="0" smtClean="0"/>
              <a:t>and often messy pile </a:t>
            </a:r>
            <a:r>
              <a:rPr lang="en-US" baseline="0" dirty="0" smtClean="0"/>
              <a:t>of </a:t>
            </a:r>
            <a:r>
              <a:rPr lang="en-US" baseline="0" dirty="0" smtClean="0"/>
              <a:t>data.</a:t>
            </a:r>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Reducing a dataset to a narrow subset of columns and rows that are needed to answer a specific question are common operations in data analysis.</a:t>
            </a: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a:t>
            </a:r>
            <a:r>
              <a:rPr lang="en-US" dirty="0" smtClean="0"/>
              <a:t>start </a:t>
            </a:r>
            <a:r>
              <a:rPr lang="en-US" dirty="0"/>
              <a:t>with the select function</a:t>
            </a:r>
            <a:r>
              <a:rPr lang="en-US" dirty="0" smtClean="0"/>
              <a:t>. It’s </a:t>
            </a:r>
            <a:r>
              <a:rPr lang="en-US" dirty="0"/>
              <a:t>not uncommon to get datasets with hundreds or even thousands of </a:t>
            </a:r>
            <a:r>
              <a:rPr lang="en-US" dirty="0" smtClean="0"/>
              <a:t>columns. </a:t>
            </a:r>
            <a:r>
              <a:rPr lang="en-US" dirty="0"/>
              <a:t>In this case, the first challenge is often narrowing in on the variables you’re actually interested in. select() allows you to rapidly zoom in on a useful subset </a:t>
            </a:r>
            <a:r>
              <a:rPr lang="en-US" dirty="0" smtClean="0"/>
              <a:t>of the columns in the raw data.</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smtClean="0">
                <a:solidFill>
                  <a:schemeClr val="dk1"/>
                </a:solidFill>
                <a:latin typeface="Calibri"/>
                <a:ea typeface="Calibri"/>
                <a:cs typeface="Calibri"/>
                <a:sym typeface="Calibri"/>
              </a:rPr>
              <a:t>Here you see the graphical framework for how select works. You provide</a:t>
            </a:r>
            <a:r>
              <a:rPr lang="en-US" sz="1100" baseline="0" dirty="0" smtClean="0">
                <a:solidFill>
                  <a:schemeClr val="dk1"/>
                </a:solidFill>
                <a:latin typeface="Calibri"/>
                <a:ea typeface="Calibri"/>
                <a:cs typeface="Calibri"/>
                <a:sym typeface="Calibri"/>
              </a:rPr>
              <a:t> the raw data as the input in the form of a data frame.</a:t>
            </a: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r>
              <a:rPr lang="en-US" sz="1100" dirty="0" smtClean="0">
                <a:solidFill>
                  <a:schemeClr val="dk1"/>
                </a:solidFill>
                <a:latin typeface="Calibri"/>
                <a:ea typeface="Calibri"/>
                <a:cs typeface="Calibri"/>
                <a:sym typeface="Calibri"/>
              </a:rPr>
              <a:t>It will extract the columns </a:t>
            </a:r>
            <a:r>
              <a:rPr lang="en-US" sz="1100" dirty="0">
                <a:solidFill>
                  <a:schemeClr val="dk1"/>
                </a:solidFill>
                <a:latin typeface="Calibri"/>
                <a:ea typeface="Calibri"/>
                <a:cs typeface="Calibri"/>
                <a:sym typeface="Calibri"/>
              </a:rPr>
              <a:t>of your choosing from </a:t>
            </a:r>
            <a:r>
              <a:rPr lang="en-US" sz="1100" dirty="0" smtClean="0">
                <a:solidFill>
                  <a:schemeClr val="dk1"/>
                </a:solidFill>
                <a:latin typeface="Calibri"/>
                <a:ea typeface="Calibri"/>
                <a:cs typeface="Calibri"/>
                <a:sym typeface="Calibri"/>
              </a:rPr>
              <a:t>and return </a:t>
            </a:r>
            <a:r>
              <a:rPr lang="en-US" sz="1100" dirty="0">
                <a:solidFill>
                  <a:schemeClr val="dk1"/>
                </a:solidFill>
                <a:latin typeface="Calibri"/>
                <a:ea typeface="Calibri"/>
                <a:cs typeface="Calibri"/>
                <a:sym typeface="Calibri"/>
              </a:rPr>
              <a:t>these columns as a new data frame. </a:t>
            </a: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r>
              <a:rPr lang="en-US" sz="1100" dirty="0" smtClean="0">
                <a:solidFill>
                  <a:schemeClr val="dk1"/>
                </a:solidFill>
                <a:latin typeface="Calibri"/>
                <a:ea typeface="Calibri"/>
                <a:cs typeface="Calibri"/>
                <a:sym typeface="Calibri"/>
              </a:rPr>
              <a:t>In </a:t>
            </a:r>
            <a:r>
              <a:rPr lang="en-US" sz="1100" dirty="0">
                <a:solidFill>
                  <a:schemeClr val="dk1"/>
                </a:solidFill>
                <a:latin typeface="Calibri"/>
                <a:ea typeface="Calibri"/>
                <a:cs typeface="Calibri"/>
                <a:sym typeface="Calibri"/>
              </a:rPr>
              <a:t>the output, you will wind up with </a:t>
            </a:r>
            <a:r>
              <a:rPr lang="en-US" sz="1100" dirty="0" smtClean="0">
                <a:solidFill>
                  <a:schemeClr val="dk1"/>
                </a:solidFill>
                <a:latin typeface="Calibri"/>
                <a:ea typeface="Calibri"/>
                <a:cs typeface="Calibri"/>
                <a:sym typeface="Calibri"/>
              </a:rPr>
              <a:t>all </a:t>
            </a:r>
            <a:r>
              <a:rPr lang="en-US" sz="1100" dirty="0">
                <a:solidFill>
                  <a:schemeClr val="dk1"/>
                </a:solidFill>
                <a:latin typeface="Calibri"/>
                <a:ea typeface="Calibri"/>
                <a:cs typeface="Calibri"/>
                <a:sym typeface="Calibri"/>
              </a:rPr>
              <a:t>the rows that you started </a:t>
            </a:r>
            <a:r>
              <a:rPr lang="en-US" sz="1100" dirty="0" smtClean="0">
                <a:solidFill>
                  <a:schemeClr val="dk1"/>
                </a:solidFill>
                <a:latin typeface="Calibri"/>
                <a:ea typeface="Calibri"/>
                <a:cs typeface="Calibri"/>
                <a:sym typeface="Calibri"/>
              </a:rPr>
              <a:t>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smtClean="0">
                <a:solidFill>
                  <a:schemeClr val="dk1"/>
                </a:solidFill>
                <a:latin typeface="Calibri"/>
                <a:ea typeface="Calibri"/>
                <a:cs typeface="Calibri"/>
                <a:sym typeface="Calibri"/>
              </a:rPr>
              <a:t>You can see here that select() conforms to the</a:t>
            </a:r>
            <a:r>
              <a:rPr lang="en-US" sz="600" baseline="0" dirty="0" smtClean="0">
                <a:solidFill>
                  <a:schemeClr val="dk1"/>
                </a:solidFill>
                <a:latin typeface="Calibri"/>
                <a:ea typeface="Calibri"/>
                <a:cs typeface="Calibri"/>
                <a:sym typeface="Calibri"/>
              </a:rPr>
              <a:t> syntax of all dplyr functions.</a:t>
            </a:r>
            <a:endParaRPr lang="en-US" sz="600" dirty="0" smtClean="0">
              <a:solidFill>
                <a:schemeClr val="dk1"/>
              </a:solidFill>
              <a:latin typeface="Calibri"/>
              <a:ea typeface="Calibri"/>
              <a:cs typeface="Calibri"/>
              <a:sym typeface="Calibri"/>
            </a:endParaRPr>
          </a:p>
          <a:p>
            <a:pPr marL="0" indent="0">
              <a:lnSpc>
                <a:spcPct val="115000"/>
              </a:lnSpc>
              <a:buClr>
                <a:schemeClr val="dk1"/>
              </a:buClr>
              <a:buNone/>
            </a:pPr>
            <a:endParaRPr lang="en-US" sz="600" dirty="0" smtClean="0">
              <a:solidFill>
                <a:schemeClr val="dk1"/>
              </a:solidFill>
              <a:latin typeface="Calibri"/>
              <a:ea typeface="Calibri"/>
              <a:cs typeface="Calibri"/>
              <a:sym typeface="Calibri"/>
            </a:endParaRPr>
          </a:p>
          <a:p>
            <a:pPr marL="0" indent="0">
              <a:lnSpc>
                <a:spcPct val="115000"/>
              </a:lnSpc>
              <a:buClr>
                <a:schemeClr val="dk1"/>
              </a:buClr>
              <a:buNone/>
            </a:pPr>
            <a:r>
              <a:rPr lang="en-US" sz="600" dirty="0" smtClean="0">
                <a:solidFill>
                  <a:schemeClr val="dk1"/>
                </a:solidFill>
                <a:latin typeface="Calibri"/>
                <a:ea typeface="Calibri"/>
                <a:cs typeface="Calibri"/>
                <a:sym typeface="Calibri"/>
              </a:rPr>
              <a:t>Select takes the starting data frame as its first argument. In this case it’s the "</a:t>
            </a:r>
            <a:r>
              <a:rPr lang="en-US" sz="600" dirty="0" err="1" smtClean="0">
                <a:solidFill>
                  <a:schemeClr val="dk1"/>
                </a:solidFill>
                <a:latin typeface="Calibri"/>
                <a:ea typeface="Calibri"/>
                <a:cs typeface="Calibri"/>
                <a:sym typeface="Calibri"/>
              </a:rPr>
              <a:t>covid_testing</a:t>
            </a:r>
            <a:r>
              <a:rPr lang="en-US" sz="600" dirty="0" smtClean="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smtClean="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smtClean="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smtClean="0">
                <a:solidFill>
                  <a:schemeClr val="dk1"/>
                </a:solidFill>
                <a:latin typeface="Calibri"/>
                <a:ea typeface="Calibri"/>
                <a:cs typeface="Calibri"/>
                <a:sym typeface="Calibri"/>
              </a:rPr>
              <a:t>mrn</a:t>
            </a:r>
            <a:r>
              <a:rPr lang="en-US" sz="600" dirty="0" smtClean="0">
                <a:solidFill>
                  <a:schemeClr val="dk1"/>
                </a:solidFill>
                <a:latin typeface="Calibri"/>
                <a:ea typeface="Calibri"/>
                <a:cs typeface="Calibri"/>
                <a:sym typeface="Calibri"/>
              </a:rPr>
              <a:t> and </a:t>
            </a:r>
            <a:r>
              <a:rPr lang="en-US" sz="600" dirty="0" err="1" smtClean="0">
                <a:solidFill>
                  <a:schemeClr val="dk1"/>
                </a:solidFill>
                <a:latin typeface="Calibri"/>
                <a:ea typeface="Calibri"/>
                <a:cs typeface="Calibri"/>
                <a:sym typeface="Calibri"/>
              </a:rPr>
              <a:t>last_name</a:t>
            </a:r>
            <a:r>
              <a:rPr lang="en-US" sz="600" dirty="0" smtClean="0">
                <a:solidFill>
                  <a:schemeClr val="dk1"/>
                </a:solidFill>
                <a:latin typeface="Calibri"/>
                <a:ea typeface="Calibri"/>
                <a:cs typeface="Calibri"/>
                <a:sym typeface="Calibri"/>
              </a:rPr>
              <a:t> columns.</a:t>
            </a:r>
          </a:p>
          <a:p>
            <a:pPr marL="0" indent="0">
              <a:lnSpc>
                <a:spcPct val="115000"/>
              </a:lnSpc>
              <a:buClr>
                <a:schemeClr val="dk1"/>
              </a:buClr>
              <a:buNone/>
            </a:pPr>
            <a:r>
              <a:rPr lang="en-US" sz="600" dirty="0" smtClean="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smtClean="0">
                <a:solidFill>
                  <a:schemeClr val="dk1"/>
                </a:solidFill>
                <a:latin typeface="Calibri"/>
                <a:ea typeface="Calibri"/>
                <a:cs typeface="Calibri"/>
                <a:sym typeface="Calibri"/>
              </a:rPr>
              <a:t> </a:t>
            </a:r>
            <a:r>
              <a:rPr lang="en-US" sz="600" dirty="0" smtClean="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smtClean="0">
                <a:solidFill>
                  <a:schemeClr val="dk1"/>
                </a:solidFill>
                <a:latin typeface="Calibri"/>
                <a:ea typeface="Calibri"/>
                <a:cs typeface="Calibri"/>
                <a:sym typeface="Calibri"/>
              </a:rPr>
              <a:t>can be found in the data transformation cheat sheet in the appendix to your </a:t>
            </a:r>
            <a:r>
              <a:rPr lang="en-US" sz="600" baseline="0" dirty="0" err="1" smtClean="0">
                <a:solidFill>
                  <a:schemeClr val="dk1"/>
                </a:solidFill>
                <a:latin typeface="Calibri"/>
                <a:ea typeface="Calibri"/>
                <a:cs typeface="Calibri"/>
                <a:sym typeface="Calibri"/>
              </a:rPr>
              <a:t>coursebook</a:t>
            </a:r>
            <a:r>
              <a:rPr lang="en-US" sz="600" baseline="0" dirty="0" smtClean="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smtClean="0">
                <a:solidFill>
                  <a:schemeClr val="dk1"/>
                </a:solidFill>
                <a:latin typeface="Calibri"/>
                <a:ea typeface="Calibri"/>
                <a:cs typeface="Calibri"/>
                <a:sym typeface="Calibri"/>
              </a:rPr>
              <a:t>So for example, </a:t>
            </a:r>
            <a:r>
              <a:rPr lang="en-US" sz="600" dirty="0">
                <a:solidFill>
                  <a:schemeClr val="dk1"/>
                </a:solidFill>
                <a:latin typeface="Calibri"/>
                <a:ea typeface="Calibri"/>
                <a:cs typeface="Calibri"/>
                <a:sym typeface="Calibri"/>
              </a:rPr>
              <a:t>if you were to </a:t>
            </a:r>
            <a:r>
              <a:rPr lang="en-US" sz="600" dirty="0" smtClean="0">
                <a:solidFill>
                  <a:schemeClr val="dk1"/>
                </a:solidFill>
                <a:latin typeface="Calibri"/>
                <a:ea typeface="Calibri"/>
                <a:cs typeface="Calibri"/>
                <a:sym typeface="Calibri"/>
              </a:rPr>
              <a:t>run the code</a:t>
            </a:r>
            <a:r>
              <a:rPr lang="en-US" sz="600" baseline="0" dirty="0" smtClean="0">
                <a:solidFill>
                  <a:schemeClr val="dk1"/>
                </a:solidFill>
                <a:latin typeface="Calibri"/>
                <a:ea typeface="Calibri"/>
                <a:cs typeface="Calibri"/>
                <a:sym typeface="Calibri"/>
              </a:rPr>
              <a:t> you see here</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the </a:t>
            </a:r>
            <a:r>
              <a:rPr lang="en-US" sz="600" dirty="0" smtClean="0">
                <a:solidFill>
                  <a:schemeClr val="dk1"/>
                </a:solidFill>
                <a:latin typeface="Calibri"/>
                <a:ea typeface="Calibri"/>
                <a:cs typeface="Calibri"/>
                <a:sym typeface="Calibri"/>
              </a:rPr>
              <a:t>snippet of the </a:t>
            </a:r>
            <a:r>
              <a:rPr lang="en-US" sz="600" dirty="0" err="1" smtClean="0">
                <a:solidFill>
                  <a:schemeClr val="dk1"/>
                </a:solidFill>
                <a:latin typeface="Calibri"/>
                <a:ea typeface="Calibri"/>
                <a:cs typeface="Calibri"/>
                <a:sym typeface="Calibri"/>
              </a:rPr>
              <a:t>covid_testing</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data frame </a:t>
            </a:r>
            <a:r>
              <a:rPr lang="en-US" sz="600" dirty="0" smtClean="0">
                <a:solidFill>
                  <a:schemeClr val="dk1"/>
                </a:solidFill>
                <a:latin typeface="Calibri"/>
                <a:ea typeface="Calibri"/>
                <a:cs typeface="Calibri"/>
                <a:sym typeface="Calibri"/>
              </a:rPr>
              <a:t>on the left would </a:t>
            </a:r>
            <a:r>
              <a:rPr lang="en-US" sz="600" dirty="0">
                <a:solidFill>
                  <a:schemeClr val="dk1"/>
                </a:solidFill>
                <a:latin typeface="Calibri"/>
                <a:ea typeface="Calibri"/>
                <a:cs typeface="Calibri"/>
                <a:sym typeface="Calibri"/>
              </a:rPr>
              <a:t>be accepted as input and a subset of it, the </a:t>
            </a:r>
            <a:r>
              <a:rPr lang="en-US" sz="600" dirty="0" err="1" smtClean="0">
                <a:solidFill>
                  <a:schemeClr val="dk1"/>
                </a:solidFill>
                <a:latin typeface="Calibri"/>
                <a:ea typeface="Calibri"/>
                <a:cs typeface="Calibri"/>
                <a:sym typeface="Calibri"/>
              </a:rPr>
              <a:t>mrn</a:t>
            </a:r>
            <a:r>
              <a:rPr lang="en-US" sz="600" dirty="0" smtClean="0">
                <a:solidFill>
                  <a:schemeClr val="dk1"/>
                </a:solidFill>
                <a:latin typeface="Calibri"/>
                <a:ea typeface="Calibri"/>
                <a:cs typeface="Calibri"/>
                <a:sym typeface="Calibri"/>
              </a:rPr>
              <a:t> and </a:t>
            </a:r>
            <a:r>
              <a:rPr lang="en-US" sz="600" dirty="0">
                <a:solidFill>
                  <a:schemeClr val="dk1"/>
                </a:solidFill>
                <a:latin typeface="Calibri"/>
                <a:ea typeface="Calibri"/>
                <a:cs typeface="Calibri"/>
                <a:sym typeface="Calibri"/>
              </a:rPr>
              <a:t>the </a:t>
            </a:r>
            <a:r>
              <a:rPr lang="en-US" sz="600" dirty="0" err="1" smtClean="0">
                <a:solidFill>
                  <a:schemeClr val="dk1"/>
                </a:solidFill>
                <a:latin typeface="Calibri"/>
                <a:ea typeface="Calibri"/>
                <a:cs typeface="Calibri"/>
                <a:sym typeface="Calibri"/>
              </a:rPr>
              <a:t>last_name</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smtClean="0"/>
              <a:t>My name is Amrom Obstfeld and in this session we'll begin to tackle one of the fundamental issues in data analysis and that is the process of transforming, or wrangling, your data set. </a:t>
            </a:r>
            <a:endParaRPr lang="en-US" dirty="0"/>
          </a:p>
        </p:txBody>
      </p:sp>
    </p:spTree>
    <p:extLst>
      <p:ext uri="{BB962C8B-B14F-4D97-AF65-F5344CB8AC3E}">
        <p14:creationId xmlns:p14="http://schemas.microsoft.com/office/powerpoint/2010/main" val="3359621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smtClean="0">
                <a:solidFill>
                  <a:schemeClr val="dk1"/>
                </a:solidFill>
                <a:latin typeface="Calibri"/>
                <a:ea typeface="Calibri"/>
                <a:cs typeface="Calibri"/>
                <a:sym typeface="Calibri"/>
              </a:rPr>
              <a:t>Also by the way you if</a:t>
            </a:r>
            <a:r>
              <a:rPr lang="en-US" sz="600" baseline="0" dirty="0" smtClean="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smtClean="0">
              <a:solidFill>
                <a:schemeClr val="dk1"/>
              </a:solidFill>
              <a:latin typeface="Calibri"/>
              <a:cs typeface="Calibri"/>
              <a:sym typeface="Calibri"/>
            </a:endParaRPr>
          </a:p>
          <a:p>
            <a:pPr marL="0" indent="0">
              <a:buNone/>
            </a:pPr>
            <a:r>
              <a:rPr lang="en-US" sz="600" baseline="0" dirty="0" smtClean="0">
                <a:solidFill>
                  <a:schemeClr val="dk1"/>
                </a:solidFill>
                <a:latin typeface="Calibri"/>
                <a:cs typeface="Calibri"/>
                <a:sym typeface="Calibri"/>
              </a:rPr>
              <a:t>So in this example we put a minus sign in </a:t>
            </a:r>
            <a:r>
              <a:rPr lang="en-US" sz="600" baseline="0" dirty="0" err="1" smtClean="0">
                <a:solidFill>
                  <a:schemeClr val="dk1"/>
                </a:solidFill>
                <a:latin typeface="Calibri"/>
                <a:cs typeface="Calibri"/>
                <a:sym typeface="Calibri"/>
              </a:rPr>
              <a:t>fron</a:t>
            </a:r>
            <a:r>
              <a:rPr lang="en-US" sz="600" baseline="0" dirty="0" smtClean="0">
                <a:solidFill>
                  <a:schemeClr val="dk1"/>
                </a:solidFill>
                <a:latin typeface="Calibri"/>
                <a:cs typeface="Calibri"/>
                <a:sym typeface="Calibri"/>
              </a:rPr>
              <a:t> of column name </a:t>
            </a:r>
            <a:r>
              <a:rPr lang="en-US" sz="600" baseline="0" dirty="0" err="1" smtClean="0">
                <a:solidFill>
                  <a:schemeClr val="dk1"/>
                </a:solidFill>
                <a:latin typeface="Calibri"/>
                <a:cs typeface="Calibri"/>
                <a:sym typeface="Calibri"/>
              </a:rPr>
              <a:t>mrn</a:t>
            </a:r>
            <a:r>
              <a:rPr lang="en-US" sz="600" baseline="0" dirty="0" smtClean="0">
                <a:solidFill>
                  <a:schemeClr val="dk1"/>
                </a:solidFill>
                <a:latin typeface="Calibri"/>
                <a:cs typeface="Calibri"/>
                <a:sym typeface="Calibri"/>
              </a:rPr>
              <a:t> and </a:t>
            </a:r>
            <a:r>
              <a:rPr lang="en-US" sz="600" baseline="0" dirty="0" err="1" smtClean="0">
                <a:solidFill>
                  <a:schemeClr val="dk1"/>
                </a:solidFill>
                <a:latin typeface="Calibri"/>
                <a:cs typeface="Calibri"/>
                <a:sym typeface="Calibri"/>
              </a:rPr>
              <a:t>last_name</a:t>
            </a:r>
            <a:r>
              <a:rPr lang="en-US" sz="600" baseline="0" dirty="0" smtClean="0">
                <a:solidFill>
                  <a:schemeClr val="dk1"/>
                </a:solidFill>
                <a:latin typeface="Calibri"/>
                <a:cs typeface="Calibri"/>
                <a:sym typeface="Calibri"/>
              </a:rPr>
              <a:t>, and the snippet of </a:t>
            </a:r>
            <a:r>
              <a:rPr lang="en-US" sz="600" baseline="0" dirty="0" err="1" smtClean="0">
                <a:solidFill>
                  <a:schemeClr val="dk1"/>
                </a:solidFill>
                <a:latin typeface="Calibri"/>
                <a:cs typeface="Calibri"/>
                <a:sym typeface="Calibri"/>
              </a:rPr>
              <a:t>covid_testing</a:t>
            </a:r>
            <a:r>
              <a:rPr lang="en-US" sz="600" baseline="0" dirty="0" smtClean="0">
                <a:solidFill>
                  <a:schemeClr val="dk1"/>
                </a:solidFill>
                <a:latin typeface="Calibri"/>
                <a:cs typeface="Calibri"/>
                <a:sym typeface="Calibri"/>
              </a:rPr>
              <a:t> in the output only retains the </a:t>
            </a:r>
            <a:r>
              <a:rPr lang="en-US" sz="600" baseline="0" dirty="0" err="1" smtClean="0">
                <a:solidFill>
                  <a:schemeClr val="dk1"/>
                </a:solidFill>
                <a:latin typeface="Calibri"/>
                <a:cs typeface="Calibri"/>
                <a:sym typeface="Calibri"/>
              </a:rPr>
              <a:t>first_name</a:t>
            </a:r>
            <a:r>
              <a:rPr lang="en-US" sz="600" baseline="0" dirty="0" smtClean="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 mentioned earlier that select actually has a bunch of helper functions that are there if you want</a:t>
            </a:r>
            <a:r>
              <a:rPr lang="en-US" baseline="0" dirty="0" smtClean="0"/>
              <a:t> to use a shortcut rather than writing out all the columns you want. So you can do term matching, you can select all columns between two columns, like the third through the tenth.</a:t>
            </a:r>
            <a:endParaRPr lang="en-US" dirty="0" smtClean="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For a complete list, see the select() section on the dplyr </a:t>
            </a:r>
            <a:r>
              <a:rPr lang="en-US" dirty="0" err="1" smtClean="0"/>
              <a:t>cheatsheet</a:t>
            </a:r>
            <a:r>
              <a:rPr lang="en-US" dirty="0" smtClean="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982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Now let's carve the data set in the other direction. If you need only a subset of rows from your data set, `filter()` allows you to </a:t>
            </a:r>
            <a:r>
              <a:rPr lang="en-US" dirty="0" smtClean="0">
                <a:solidFill>
                  <a:schemeClr val="dk1"/>
                </a:solidFill>
              </a:rPr>
              <a:t>subset</a:t>
            </a:r>
            <a:r>
              <a:rPr lang="en-US" baseline="0" dirty="0" smtClean="0">
                <a:solidFill>
                  <a:schemeClr val="dk1"/>
                </a:solidFill>
              </a:rPr>
              <a:t> rows </a:t>
            </a:r>
            <a:r>
              <a:rPr lang="en-US" dirty="0" smtClean="0">
                <a:solidFill>
                  <a:schemeClr val="dk1"/>
                </a:solidFill>
              </a:rPr>
              <a:t>based </a:t>
            </a:r>
            <a:r>
              <a:rPr lang="en-US" dirty="0">
                <a:solidFill>
                  <a:schemeClr val="dk1"/>
                </a:solidFill>
              </a:rPr>
              <a:t>on </a:t>
            </a:r>
            <a:r>
              <a:rPr lang="en-US" dirty="0" smtClean="0">
                <a:solidFill>
                  <a:schemeClr val="dk1"/>
                </a:solidFill>
              </a:rPr>
              <a:t>logical criteria.</a:t>
            </a:r>
            <a:endParaRPr dirty="0">
              <a:solidFill>
                <a:schemeClr val="dk1"/>
              </a:solidFill>
            </a:endParaRPr>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smtClean="0">
                <a:solidFill>
                  <a:schemeClr val="dk1"/>
                </a:solidFill>
                <a:latin typeface="Calibri"/>
                <a:ea typeface="Calibri"/>
                <a:cs typeface="Calibri"/>
                <a:sym typeface="Calibri"/>
              </a:rPr>
              <a:t>Here you see the graphical framework for how filter works. You provide</a:t>
            </a:r>
            <a:r>
              <a:rPr lang="en-US" sz="1100" baseline="0" dirty="0" smtClean="0">
                <a:solidFill>
                  <a:schemeClr val="dk1"/>
                </a:solidFill>
                <a:latin typeface="Calibri"/>
                <a:ea typeface="Calibri"/>
                <a:cs typeface="Calibri"/>
                <a:sym typeface="Calibri"/>
              </a:rPr>
              <a:t> the raw data as the input in the form of a data frame.</a:t>
            </a: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r>
              <a:rPr lang="en-US" sz="1100" dirty="0" smtClean="0">
                <a:solidFill>
                  <a:schemeClr val="dk1"/>
                </a:solidFill>
                <a:latin typeface="Calibri"/>
                <a:ea typeface="Calibri"/>
                <a:cs typeface="Calibri"/>
                <a:sym typeface="Calibri"/>
              </a:rPr>
              <a:t>It will use logical</a:t>
            </a:r>
            <a:r>
              <a:rPr lang="en-US" sz="1100" baseline="0" dirty="0" smtClean="0">
                <a:solidFill>
                  <a:schemeClr val="dk1"/>
                </a:solidFill>
                <a:latin typeface="Calibri"/>
                <a:ea typeface="Calibri"/>
                <a:cs typeface="Calibri"/>
                <a:sym typeface="Calibri"/>
              </a:rPr>
              <a:t> criteria you provide in the function to identify the rows </a:t>
            </a:r>
            <a:r>
              <a:rPr lang="en-US" sz="1100" dirty="0" smtClean="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r>
              <a:rPr lang="en-US" sz="1100" dirty="0" smtClean="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smtClean="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Recall that all dplyr functions hew to a common syntax and filter is no exception</a:t>
            </a:r>
            <a:r>
              <a:rPr lang="en-US" baseline="0" dirty="0" smtClean="0"/>
              <a:t> </a:t>
            </a:r>
            <a:r>
              <a:rPr lang="en-US" baseline="0" dirty="0" smtClean="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In filter the </a:t>
            </a:r>
            <a:r>
              <a:rPr lang="en-US" dirty="0"/>
              <a:t>first argument </a:t>
            </a:r>
            <a:r>
              <a:rPr lang="en-US" dirty="0" smtClean="0"/>
              <a:t>again is </a:t>
            </a:r>
            <a:r>
              <a:rPr lang="en-US" dirty="0"/>
              <a:t>a data frame from which we will be </a:t>
            </a:r>
            <a:r>
              <a:rPr lang="en-US" dirty="0" smtClean="0"/>
              <a:t>extracting </a:t>
            </a:r>
            <a:r>
              <a:rPr lang="en-US" dirty="0"/>
              <a:t>rows. </a:t>
            </a:r>
            <a:endParaRPr lang="en-US" dirty="0" smtClean="0"/>
          </a:p>
          <a:p>
            <a:pPr marL="0" indent="0">
              <a:buNone/>
            </a:pPr>
            <a:r>
              <a:rPr lang="en-US" dirty="0" smtClean="0"/>
              <a:t>Afterwards </a:t>
            </a:r>
            <a:r>
              <a:rPr lang="en-US" dirty="0"/>
              <a:t>we can input one more logical tests. R then performs that logical test on each row of the dataset and returns all rows in which the logical test </a:t>
            </a:r>
            <a:r>
              <a:rPr lang="en-US" dirty="0" smtClean="0"/>
              <a:t>is </a:t>
            </a:r>
            <a:r>
              <a:rPr lang="en-US" dirty="0"/>
              <a:t>TRUE. Rows for which the tests are TRUE are returned in the </a:t>
            </a:r>
            <a:r>
              <a:rPr lang="en-US" dirty="0" smtClean="0"/>
              <a:t>output as a data </a:t>
            </a:r>
            <a:r>
              <a:rPr lang="en-US" dirty="0" smtClean="0"/>
              <a:t>frame and the rest are removed.</a:t>
            </a:r>
          </a:p>
          <a:p>
            <a:pPr marL="0" indent="0">
              <a:buNone/>
            </a:pPr>
            <a:r>
              <a:rPr lang="en-US" dirty="0" smtClean="0"/>
              <a:t>The key point here is that the logical tests are evaluated</a:t>
            </a:r>
            <a:r>
              <a:rPr lang="en-US" baseline="0" dirty="0" smtClean="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Here's an example.  We </a:t>
            </a:r>
            <a:r>
              <a:rPr lang="en-US" dirty="0" smtClean="0"/>
              <a:t>supply the </a:t>
            </a:r>
            <a:r>
              <a:rPr lang="en-US" dirty="0" err="1" smtClean="0"/>
              <a:t>covid_testing</a:t>
            </a:r>
            <a:r>
              <a:rPr lang="en-US" dirty="0" smtClean="0"/>
              <a:t> </a:t>
            </a:r>
            <a:r>
              <a:rPr lang="en-US" dirty="0" smtClean="0"/>
              <a:t>data frame as the first argument. Afterwards we provide one logical test; we ask filter() to return</a:t>
            </a:r>
            <a:r>
              <a:rPr lang="en-US" baseline="0" dirty="0" smtClean="0"/>
              <a:t> rows in which the </a:t>
            </a:r>
            <a:r>
              <a:rPr lang="en-US" baseline="0" dirty="0" err="1" smtClean="0"/>
              <a:t>mrn</a:t>
            </a:r>
            <a:r>
              <a:rPr lang="en-US" baseline="0" dirty="0" smtClean="0"/>
              <a:t> is </a:t>
            </a:r>
            <a:r>
              <a:rPr lang="en-US" sz="1100" b="0" i="0" u="none" strike="noStrike" cap="none" dirty="0" smtClean="0">
                <a:solidFill>
                  <a:srgbClr val="000000"/>
                </a:solidFill>
                <a:effectLst/>
                <a:latin typeface="Arial"/>
                <a:ea typeface="Arial"/>
                <a:cs typeface="Arial"/>
                <a:sym typeface="Arial"/>
              </a:rPr>
              <a:t>5000083</a:t>
            </a:r>
            <a:r>
              <a:rPr lang="en-US" baseline="0" dirty="0" smtClean="0"/>
              <a:t>.</a:t>
            </a:r>
          </a:p>
          <a:p>
            <a:pPr marL="0" indent="0">
              <a:buNone/>
            </a:pPr>
            <a:r>
              <a:rPr lang="en-US" baseline="0" dirty="0" smtClean="0"/>
              <a:t>Filter will go row by row, starting from the very first row and ask is the value in the </a:t>
            </a:r>
            <a:r>
              <a:rPr lang="en-US" baseline="0" dirty="0" err="1" smtClean="0"/>
              <a:t>mrn</a:t>
            </a:r>
            <a:r>
              <a:rPr lang="en-US" baseline="0" dirty="0" smtClean="0"/>
              <a:t> column equal to 500083 for that row, as you can see it's not – so it gets an imaginary value of false. </a:t>
            </a:r>
            <a:r>
              <a:rPr lang="en-US" baseline="0" dirty="0" smtClean="0">
                <a:sym typeface="Wingdings" panose="05000000000000000000" pitchFamily="2" charset="2"/>
              </a:rPr>
              <a:t></a:t>
            </a:r>
          </a:p>
          <a:p>
            <a:pPr marL="0" indent="0">
              <a:buNone/>
            </a:pPr>
            <a:r>
              <a:rPr lang="en-US" baseline="0" dirty="0" smtClean="0">
                <a:sym typeface="Wingdings" panose="05000000000000000000" pitchFamily="2" charset="2"/>
              </a:rPr>
              <a:t>It then goes to the second row, again checks to see if the </a:t>
            </a:r>
            <a:r>
              <a:rPr lang="en-US" baseline="0" dirty="0" err="1" smtClean="0">
                <a:sym typeface="Wingdings" panose="05000000000000000000" pitchFamily="2" charset="2"/>
              </a:rPr>
              <a:t>mrn</a:t>
            </a:r>
            <a:r>
              <a:rPr lang="en-US" baseline="0" dirty="0" smtClean="0">
                <a:sym typeface="Wingdings" panose="05000000000000000000" pitchFamily="2" charset="2"/>
              </a:rPr>
              <a:t> is a match, it's not so it also get's a false.</a:t>
            </a:r>
          </a:p>
          <a:p>
            <a:pPr marL="0" indent="0">
              <a:buNone/>
            </a:pPr>
            <a:r>
              <a:rPr lang="en-US" baseline="0" dirty="0" smtClean="0">
                <a:sym typeface="Wingdings" panose="05000000000000000000" pitchFamily="2" charset="2"/>
              </a:rPr>
              <a:t>And so on for the third </a:t>
            </a:r>
          </a:p>
          <a:p>
            <a:pPr marL="0" indent="0">
              <a:buNone/>
            </a:pPr>
            <a:r>
              <a:rPr lang="en-US" baseline="0" dirty="0" smtClean="0">
                <a:sym typeface="Wingdings" panose="05000000000000000000" pitchFamily="2" charset="2"/>
              </a:rPr>
              <a:t>But in the fourth you can see we do have a match – so that gets a TRUE. </a:t>
            </a:r>
          </a:p>
          <a:p>
            <a:pPr marL="0" indent="0">
              <a:buNone/>
            </a:pPr>
            <a:r>
              <a:rPr lang="en-US" baseline="0" dirty="0" smtClean="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smtClean="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smtClean="0"/>
              <a:t>Note that I used double equals inside of the logical test. Double equals means: compare the left hand </a:t>
            </a:r>
            <a:r>
              <a:rPr lang="en-US" dirty="0" smtClean="0"/>
              <a:t>to </a:t>
            </a:r>
            <a:r>
              <a:rPr lang="en-US" dirty="0" smtClean="0"/>
              <a:t>the right hand </a:t>
            </a:r>
            <a:r>
              <a:rPr lang="en-US" dirty="0" smtClean="0"/>
              <a:t>sides </a:t>
            </a:r>
            <a:r>
              <a:rPr lang="en-US" dirty="0" smtClean="0"/>
              <a:t>and if it’s the same, then return TRUE. The double equals is called the comparison operator. In contrast, a single equals sign sets a variable </a:t>
            </a:r>
            <a:r>
              <a:rPr lang="en-US" dirty="0" smtClean="0"/>
              <a:t>(the </a:t>
            </a:r>
            <a:r>
              <a:rPr lang="en-US" dirty="0" smtClean="0"/>
              <a:t>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smtClean="0"/>
              <a:t>Similarly we can ask filter to return just the rows that represent </a:t>
            </a:r>
            <a:r>
              <a:rPr lang="en-US" dirty="0" smtClean="0"/>
              <a:t>tests </a:t>
            </a:r>
            <a:r>
              <a:rPr lang="en-US" dirty="0" smtClean="0"/>
              <a:t>for a specific patient, like stark</a:t>
            </a:r>
            <a:r>
              <a:rPr lang="en-US" dirty="0" smtClean="0"/>
              <a:t>.</a:t>
            </a:r>
          </a:p>
          <a:p>
            <a:pPr marL="0" indent="0" defTabSz="492404">
              <a:buNone/>
              <a:defRPr/>
            </a:pPr>
            <a:r>
              <a:rPr lang="en-US" dirty="0" smtClean="0"/>
              <a:t>In this case the first two rows result in TRUE and so are kept </a:t>
            </a:r>
          </a:p>
          <a:p>
            <a:pPr marL="0" indent="0" defTabSz="492404">
              <a:buNone/>
              <a:defRPr/>
            </a:pPr>
            <a:r>
              <a:rPr lang="en-US" dirty="0" smtClean="0"/>
              <a:t> </a:t>
            </a:r>
            <a:r>
              <a:rPr lang="en-US" dirty="0" smtClean="0"/>
              <a:t>Note that when asking filter to return rows with specific text inside of it, we have to put that text in </a:t>
            </a:r>
            <a:r>
              <a:rPr lang="en-US" dirty="0" smtClean="0"/>
              <a:t>quotes and it's got to be an exact match, partial matches don't count.</a:t>
            </a:r>
            <a:endParaRPr lang="en-US" dirty="0" smtClean="0"/>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This is where the session sits</a:t>
            </a:r>
            <a:r>
              <a:rPr lang="en-US" baseline="0" dirty="0" smtClean="0"/>
              <a:t> in our workshop. The session is marked for an hour and a half, hopefully we can fit a short break about half way through to give everyone a chance to stretch.</a:t>
            </a:r>
            <a:endParaRPr lang="en-US" dirty="0"/>
          </a:p>
        </p:txBody>
      </p:sp>
    </p:spTree>
    <p:extLst>
      <p:ext uri="{BB962C8B-B14F-4D97-AF65-F5344CB8AC3E}">
        <p14:creationId xmlns:p14="http://schemas.microsoft.com/office/powerpoint/2010/main" val="44348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So what we've seen is that the output of a filter() function is completely</a:t>
            </a:r>
            <a:r>
              <a:rPr lang="en-US" baseline="0" dirty="0" smtClean="0"/>
              <a:t> dependent on the logical operators in this green square. </a:t>
            </a:r>
            <a:r>
              <a:rPr lang="en-US" baseline="0" dirty="0" smtClean="0"/>
              <a:t>Rows in which the logical statement results in a </a:t>
            </a:r>
            <a:r>
              <a:rPr lang="en-US" baseline="0" dirty="0" smtClean="0"/>
              <a:t>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smtClean="0">
                <a:solidFill>
                  <a:schemeClr val="dk1"/>
                </a:solidFill>
                <a:latin typeface="Calibri"/>
                <a:ea typeface="Calibri"/>
                <a:cs typeface="Calibri"/>
                <a:sym typeface="Calibri"/>
              </a:rPr>
              <a:t>R provides logical operators for</a:t>
            </a:r>
            <a:r>
              <a:rPr lang="en-US" sz="600" baseline="0" dirty="0" smtClean="0">
                <a:solidFill>
                  <a:schemeClr val="dk1"/>
                </a:solidFill>
                <a:latin typeface="Calibri"/>
                <a:ea typeface="Calibri"/>
                <a:cs typeface="Calibri"/>
                <a:sym typeface="Calibri"/>
              </a:rPr>
              <a:t> every occasion. </a:t>
            </a:r>
            <a:r>
              <a:rPr lang="en-US" sz="600" dirty="0" smtClean="0">
                <a:solidFill>
                  <a:schemeClr val="dk1"/>
                </a:solidFill>
                <a:latin typeface="Calibri"/>
                <a:ea typeface="Calibri"/>
                <a:cs typeface="Calibri"/>
                <a:sym typeface="Calibri"/>
              </a:rPr>
              <a:t>Here </a:t>
            </a:r>
            <a:r>
              <a:rPr lang="en-US" sz="600" dirty="0">
                <a:solidFill>
                  <a:schemeClr val="dk1"/>
                </a:solidFill>
                <a:latin typeface="Calibri"/>
                <a:ea typeface="Calibri"/>
                <a:cs typeface="Calibri"/>
                <a:sym typeface="Calibri"/>
              </a:rPr>
              <a:t>are </a:t>
            </a:r>
            <a:r>
              <a:rPr lang="en-US" sz="600" dirty="0" smtClean="0">
                <a:solidFill>
                  <a:schemeClr val="dk1"/>
                </a:solidFill>
                <a:latin typeface="Calibri"/>
                <a:ea typeface="Calibri"/>
                <a:cs typeface="Calibri"/>
                <a:sym typeface="Calibri"/>
              </a:rPr>
              <a:t>just some of the important </a:t>
            </a:r>
            <a:r>
              <a:rPr lang="en-US" sz="600" dirty="0">
                <a:solidFill>
                  <a:schemeClr val="dk1"/>
                </a:solidFill>
                <a:latin typeface="Calibri"/>
                <a:ea typeface="Calibri"/>
                <a:cs typeface="Calibri"/>
                <a:sym typeface="Calibri"/>
              </a:rPr>
              <a:t>logical operators to know about. </a:t>
            </a:r>
            <a:endParaRPr lang="en-US" sz="600" dirty="0" smtClean="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smtClean="0">
                <a:solidFill>
                  <a:schemeClr val="dk1"/>
                </a:solidFill>
                <a:latin typeface="Calibri"/>
                <a:ea typeface="Calibri"/>
                <a:cs typeface="Calibri"/>
                <a:sym typeface="Calibri"/>
              </a:rPr>
              <a:t>Theres</a:t>
            </a:r>
            <a:r>
              <a:rPr lang="en-US" sz="600" dirty="0" smtClean="0">
                <a:solidFill>
                  <a:schemeClr val="dk1"/>
                </a:solidFill>
                <a:latin typeface="Calibri"/>
                <a:ea typeface="Calibri"/>
                <a:cs typeface="Calibri"/>
                <a:sym typeface="Calibri"/>
              </a:rPr>
              <a:t> also the less </a:t>
            </a:r>
            <a:r>
              <a:rPr lang="en-US" sz="600" dirty="0">
                <a:solidFill>
                  <a:schemeClr val="dk1"/>
                </a:solidFill>
                <a:latin typeface="Calibri"/>
                <a:ea typeface="Calibri"/>
                <a:cs typeface="Calibri"/>
                <a:sym typeface="Calibri"/>
              </a:rPr>
              <a:t>than or and greater than operators. These </a:t>
            </a:r>
            <a:r>
              <a:rPr lang="en-US" sz="600" dirty="0" smtClean="0">
                <a:solidFill>
                  <a:schemeClr val="dk1"/>
                </a:solidFill>
                <a:latin typeface="Calibri"/>
                <a:ea typeface="Calibri"/>
                <a:cs typeface="Calibri"/>
                <a:sym typeface="Calibri"/>
              </a:rPr>
              <a:t>each also </a:t>
            </a:r>
            <a:r>
              <a:rPr lang="en-US" sz="600" dirty="0">
                <a:solidFill>
                  <a:schemeClr val="dk1"/>
                </a:solidFill>
                <a:latin typeface="Calibri"/>
                <a:ea typeface="Calibri"/>
                <a:cs typeface="Calibri"/>
                <a:sym typeface="Calibri"/>
              </a:rPr>
              <a:t>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a:t>
            </a:r>
            <a:r>
              <a:rPr lang="en-US" sz="600" dirty="0" smtClean="0">
                <a:solidFill>
                  <a:schemeClr val="dk1"/>
                </a:solidFill>
                <a:latin typeface="Calibri"/>
                <a:ea typeface="Calibri"/>
                <a:cs typeface="Calibri"/>
                <a:sym typeface="Calibri"/>
              </a:rPr>
              <a:t>exclamation point-equals</a:t>
            </a:r>
            <a:r>
              <a:rPr lang="en-US" sz="600" baseline="0" dirty="0" smtClean="0">
                <a:solidFill>
                  <a:schemeClr val="dk1"/>
                </a:solidFill>
                <a:latin typeface="Calibri"/>
                <a:ea typeface="Calibri"/>
                <a:cs typeface="Calibri"/>
                <a:sym typeface="Calibri"/>
              </a:rPr>
              <a:t> (</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smtClean="0">
                <a:solidFill>
                  <a:schemeClr val="dk1"/>
                </a:solidFill>
                <a:latin typeface="Calibri"/>
                <a:ea typeface="Calibri"/>
                <a:cs typeface="Calibri"/>
                <a:sym typeface="Calibri"/>
              </a:rPr>
              <a:t>There</a:t>
            </a:r>
            <a:r>
              <a:rPr lang="en-US" sz="600" baseline="0" dirty="0" smtClean="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Alright</a:t>
            </a:r>
            <a:r>
              <a:rPr lang="en-US" baseline="0" dirty="0" smtClean="0"/>
              <a:t> POP QUIZ, let's see if we can predict what R will say</a:t>
            </a:r>
          </a:p>
          <a:p>
            <a:pPr marL="158750" indent="0">
              <a:buNone/>
            </a:pPr>
            <a:endParaRPr lang="en-US" baseline="0" dirty="0" smtClean="0"/>
          </a:p>
          <a:p>
            <a:pPr marL="158750" indent="0">
              <a:buNone/>
            </a:pPr>
            <a:r>
              <a:rPr lang="en-US" baseline="0" dirty="0" smtClean="0"/>
              <a:t>If we type into the console 1 ==1, what is the output from R?</a:t>
            </a:r>
          </a:p>
          <a:p>
            <a:pPr marL="158750" indent="0">
              <a:buNone/>
            </a:pPr>
            <a:endParaRPr lang="en-US" baseline="0" dirty="0" smtClean="0"/>
          </a:p>
          <a:p>
            <a:pPr marL="158750" indent="0">
              <a:buNone/>
            </a:pPr>
            <a:r>
              <a:rPr lang="en-US" baseline="0" dirty="0" smtClean="0"/>
              <a:t>R will output a TRUE</a:t>
            </a:r>
            <a:endParaRPr lang="en-US" dirty="0"/>
          </a:p>
        </p:txBody>
      </p:sp>
    </p:spTree>
    <p:extLst>
      <p:ext uri="{BB962C8B-B14F-4D97-AF65-F5344CB8AC3E}">
        <p14:creationId xmlns:p14="http://schemas.microsoft.com/office/powerpoint/2010/main" val="1008098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How about this, if we type 3 != 1, will we get a TRUE</a:t>
            </a:r>
            <a:r>
              <a:rPr lang="en-US" baseline="0" dirty="0" smtClean="0"/>
              <a:t> or a FALSE</a:t>
            </a:r>
          </a:p>
          <a:p>
            <a:pPr marL="158750" indent="0">
              <a:buNone/>
            </a:pPr>
            <a:endParaRPr lang="en-US" baseline="0" dirty="0" smtClean="0"/>
          </a:p>
          <a:p>
            <a:pPr marL="158750" indent="0">
              <a:buNone/>
            </a:pPr>
            <a:r>
              <a:rPr lang="en-US" baseline="0" dirty="0" smtClean="0"/>
              <a:t>Let's try it in our </a:t>
            </a:r>
            <a:r>
              <a:rPr lang="en-US" baseline="0" dirty="0" err="1" smtClean="0"/>
              <a:t>Rstudio</a:t>
            </a:r>
            <a:r>
              <a:rPr lang="en-US" baseline="0" dirty="0" smtClean="0"/>
              <a:t> console</a:t>
            </a:r>
          </a:p>
          <a:p>
            <a:pPr marL="158750" indent="0">
              <a:buNone/>
            </a:pPr>
            <a:endParaRPr lang="en-US" baseline="0" dirty="0" smtClean="0"/>
          </a:p>
          <a:p>
            <a:pPr marL="158750" indent="0">
              <a:buNone/>
            </a:pPr>
            <a:r>
              <a:rPr lang="en-US" baseline="0" dirty="0" smtClean="0"/>
              <a:t>This is TRUE as well</a:t>
            </a:r>
            <a:endParaRPr lang="en-US" dirty="0"/>
          </a:p>
        </p:txBody>
      </p:sp>
    </p:spTree>
    <p:extLst>
      <p:ext uri="{BB962C8B-B14F-4D97-AF65-F5344CB8AC3E}">
        <p14:creationId xmlns:p14="http://schemas.microsoft.com/office/powerpoint/2010/main" val="3932959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Now sometimes one logical statement is </a:t>
            </a:r>
            <a:r>
              <a:rPr lang="en-US" baseline="0" dirty="0" smtClean="0"/>
              <a:t>not enough to capture your criteria for keeping a row and </a:t>
            </a:r>
            <a:r>
              <a:rPr lang="en-US" baseline="0" dirty="0" smtClean="0"/>
              <a:t>you need something more complex</a:t>
            </a:r>
            <a:endParaRPr lang="en-US" dirty="0" smtClean="0"/>
          </a:p>
          <a:p>
            <a:pPr marL="0" indent="0">
              <a:buNone/>
            </a:pPr>
            <a:r>
              <a:rPr lang="en-US" dirty="0" smtClean="0"/>
              <a:t>You have a variety of operators with which to join two or more logic</a:t>
            </a:r>
            <a:r>
              <a:rPr lang="en-US" baseline="0" dirty="0" smtClean="0"/>
              <a:t> </a:t>
            </a:r>
            <a:r>
              <a:rPr lang="en-US" baseline="0" dirty="0" smtClean="0"/>
              <a:t>statements which are called Boolean operators.</a:t>
            </a:r>
            <a:endParaRPr lang="en-US" dirty="0" smtClean="0"/>
          </a:p>
          <a:p>
            <a:pPr marL="0" indent="0">
              <a:buNone/>
            </a:pPr>
            <a:r>
              <a:rPr lang="en-US" dirty="0" smtClean="0"/>
              <a:t>You could tell filter to join two logical tests using the ‘&amp;’ symbol. You can include an ‘or’ condition using the pipe character |, e.g. condition A | condition B.</a:t>
            </a:r>
          </a:p>
          <a:p>
            <a:pPr marL="0" indent="0">
              <a:buNone/>
            </a:pPr>
            <a:r>
              <a:rPr lang="en-US" dirty="0" smtClean="0"/>
              <a:t>Both in dplyr and throughout R the exclamation point !</a:t>
            </a:r>
            <a:r>
              <a:rPr lang="en-US" baseline="0" dirty="0" smtClean="0"/>
              <a:t> is used as a negation. </a:t>
            </a:r>
          </a:p>
          <a:p>
            <a:pPr marL="0" indent="0">
              <a:buNone/>
            </a:pPr>
            <a:r>
              <a:rPr lang="en-US" baseline="0" dirty="0" smtClean="0"/>
              <a:t>And you have access to parentheses to group tests and specify order of operation</a:t>
            </a:r>
            <a:endParaRPr dirty="0"/>
          </a:p>
        </p:txBody>
      </p:sp>
      <p:sp>
        <p:nvSpPr>
          <p:cNvPr id="400" name="Google Shape;400;p3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832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So let's</a:t>
            </a:r>
            <a:r>
              <a:rPr lang="en-US" baseline="0" dirty="0" smtClean="0"/>
              <a:t> put some of this new knowledge to work. I have TWO logical statements here and they are separated by and &amp; sign, so for this whole statement to evaluate to TRUE we're going to need for both the first and second statement to be TRUE. Are they? </a:t>
            </a:r>
          </a:p>
          <a:p>
            <a:pPr marL="158750" indent="0">
              <a:buNone/>
            </a:pPr>
            <a:endParaRPr lang="en-US" baseline="0" dirty="0" smtClean="0"/>
          </a:p>
          <a:p>
            <a:pPr marL="158750" indent="0">
              <a:buNone/>
            </a:pPr>
            <a:r>
              <a:rPr lang="en-US" baseline="0" dirty="0" smtClean="0"/>
              <a:t>Why don’t you try typing this into </a:t>
            </a:r>
            <a:r>
              <a:rPr lang="en-US" baseline="0" dirty="0" err="1" smtClean="0"/>
              <a:t>Rstudio</a:t>
            </a:r>
            <a:r>
              <a:rPr lang="en-US" baseline="0" dirty="0" smtClean="0"/>
              <a:t> and see what you get and put your answer in the CHAT window, take a couple minutes. </a:t>
            </a:r>
            <a:endParaRPr lang="en-US" dirty="0"/>
          </a:p>
        </p:txBody>
      </p:sp>
    </p:spTree>
    <p:extLst>
      <p:ext uri="{BB962C8B-B14F-4D97-AF65-F5344CB8AC3E}">
        <p14:creationId xmlns:p14="http://schemas.microsoft.com/office/powerpoint/2010/main" val="3422829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Now filter() is only one of many functions that dplyr</a:t>
            </a:r>
            <a:r>
              <a:rPr lang="en-US" baseline="0" dirty="0" smtClean="0"/>
              <a:t> provides to allow you to extract the rows you want from your data. For a more comprehensive sampling </a:t>
            </a:r>
            <a:r>
              <a:rPr lang="en-US" dirty="0" smtClean="0"/>
              <a:t>see </a:t>
            </a:r>
            <a:r>
              <a:rPr lang="en-US" dirty="0"/>
              <a:t>the </a:t>
            </a:r>
            <a:r>
              <a:rPr lang="en-US" dirty="0" smtClean="0"/>
              <a:t>Manipulate cases </a:t>
            </a:r>
            <a:r>
              <a:rPr lang="en-US" dirty="0"/>
              <a:t>section on the dplyr </a:t>
            </a:r>
            <a:r>
              <a:rPr lang="en-US" dirty="0" err="1" smtClean="0"/>
              <a:t>cheatsheet</a:t>
            </a:r>
            <a:r>
              <a:rPr lang="en-US" dirty="0" smtClean="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OK so why don’t we try to put this into action. Shift over to</a:t>
            </a:r>
            <a:r>
              <a:rPr lang="en-US" baseline="0" dirty="0" smtClean="0"/>
              <a:t> </a:t>
            </a:r>
            <a:r>
              <a:rPr lang="en-US" baseline="0" dirty="0" err="1" smtClean="0"/>
              <a:t>Rstudio</a:t>
            </a:r>
            <a:r>
              <a:rPr lang="en-US" baseline="0" dirty="0" smtClean="0"/>
              <a:t> cloud, go to Your Turn 3 in the </a:t>
            </a:r>
            <a:r>
              <a:rPr lang="en-US" baseline="0" dirty="0" err="1" smtClean="0"/>
              <a:t>rmarkdown</a:t>
            </a:r>
            <a:r>
              <a:rPr lang="en-US" baseline="0" dirty="0" smtClean="0"/>
              <a:t> document and work through it in your breakout session</a:t>
            </a:r>
            <a:endParaRPr lang="en-US" dirty="0"/>
          </a:p>
        </p:txBody>
      </p:sp>
    </p:spTree>
    <p:extLst>
      <p:ext uri="{BB962C8B-B14F-4D97-AF65-F5344CB8AC3E}">
        <p14:creationId xmlns:p14="http://schemas.microsoft.com/office/powerpoint/2010/main" val="1348503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OK we're briefly going to talk about the</a:t>
            </a:r>
            <a:r>
              <a:rPr lang="en-US" baseline="0" dirty="0" smtClean="0"/>
              <a:t> arrange function</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Arrange doesn’t so much change your data as much as organize it</a:t>
            </a:r>
          </a:p>
          <a:p>
            <a:pPr marL="0" indent="0">
              <a:buNone/>
            </a:pPr>
            <a:r>
              <a:rPr lang="en-US" dirty="0" smtClean="0"/>
              <a:t>Often </a:t>
            </a:r>
            <a:r>
              <a:rPr lang="en-US" dirty="0" smtClean="0"/>
              <a:t>when exploring your data you’ll be interested in </a:t>
            </a:r>
            <a:r>
              <a:rPr lang="en-US" dirty="0" smtClean="0"/>
              <a:t>ordering the </a:t>
            </a:r>
            <a:r>
              <a:rPr lang="en-US" dirty="0" smtClean="0"/>
              <a:t>rows according to values in</a:t>
            </a:r>
            <a:r>
              <a:rPr lang="en-US" baseline="0" dirty="0" smtClean="0"/>
              <a:t> a specific column or columns. That’s what arrange() does. It let’s you focus on the most important parts of your data by rearranging and organizing it.</a:t>
            </a:r>
            <a:endParaRPr lang="en-US" dirty="0" smtClean="0"/>
          </a:p>
          <a:p>
            <a:pPr marL="0" indent="0">
              <a:buNone/>
            </a:pPr>
            <a:endParaRPr lang="en-US" dirty="0" smtClean="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Our goals for this session are to learn to use some of</a:t>
            </a:r>
            <a:r>
              <a:rPr lang="en-US" baseline="0" dirty="0" smtClean="0"/>
              <a:t> the functions in the dplyr package to tackle some of the most common challenges in data transformation. In addition we'll be using a special tool called a pipe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As</a:t>
            </a:r>
            <a:r>
              <a:rPr lang="en-US" baseline="0" dirty="0" smtClean="0"/>
              <a:t> we’ve seen, dplyr functions all have similar syntax and arrange is no exception.  The data frame is your first argument. After that you can list one or more columns, each separated by a </a:t>
            </a:r>
            <a:r>
              <a:rPr lang="en-US" baseline="0" dirty="0" smtClean="0"/>
              <a:t>comma, </a:t>
            </a:r>
            <a:r>
              <a:rPr lang="en-US" baseline="0" dirty="0" smtClean="0"/>
              <a:t>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In this example we are arranging </a:t>
            </a:r>
            <a:r>
              <a:rPr lang="en-US" baseline="0" dirty="0" err="1" smtClean="0"/>
              <a:t>covid_testing</a:t>
            </a:r>
            <a:r>
              <a:rPr lang="en-US" baseline="0" dirty="0" smtClean="0"/>
              <a:t> data frame by the </a:t>
            </a:r>
            <a:r>
              <a:rPr lang="en-US" baseline="0" dirty="0" err="1" smtClean="0"/>
              <a:t>first_name</a:t>
            </a:r>
            <a:r>
              <a:rPr lang="en-US" baseline="0" dirty="0" smtClean="0"/>
              <a:t>, which </a:t>
            </a:r>
            <a:r>
              <a:rPr lang="en-US" baseline="0" dirty="0" smtClean="0"/>
              <a:t>could be useful depending on your downstream application.</a:t>
            </a:r>
            <a:endParaRPr lang="en-US" baseline="0" dirty="0" smtClean="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By </a:t>
            </a:r>
            <a:r>
              <a:rPr lang="en-US" baseline="0" dirty="0" smtClean="0"/>
              <a:t>default arrange will order the rows from smallest to largest, from a to z, or from earliest date to </a:t>
            </a:r>
            <a:r>
              <a:rPr lang="en-US" baseline="0" dirty="0" smtClean="0"/>
              <a:t>latest depending on what type of data is in the column that we're arranging. </a:t>
            </a:r>
            <a:r>
              <a:rPr lang="en-US" baseline="0" dirty="0" smtClean="0"/>
              <a:t>We can reverse this by wrapping our column of interest in the </a:t>
            </a:r>
            <a:r>
              <a:rPr lang="en-US" baseline="0" dirty="0" err="1" smtClean="0"/>
              <a:t>desc</a:t>
            </a:r>
            <a:r>
              <a:rPr lang="en-US" baseline="0" dirty="0" smtClean="0"/>
              <a:t>() function</a:t>
            </a:r>
            <a:r>
              <a:rPr lang="en-US" baseline="0" dirty="0" smtClean="0"/>
              <a:t>.</a:t>
            </a:r>
          </a:p>
          <a:p>
            <a:pPr marL="0" indent="0">
              <a:buNone/>
            </a:pPr>
            <a:endParaRPr lang="en-US" baseline="0" dirty="0" smtClean="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753196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201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Now that we have a decent toolkit of functions with which to manipulate our data we should take a step back and talk about the data analysis process.</a:t>
            </a:r>
          </a:p>
          <a:p>
            <a:pPr marL="0" indent="0">
              <a:buNone/>
            </a:pPr>
            <a:r>
              <a:rPr lang="en-US" dirty="0" smtClean="0"/>
              <a:t>In any real data manipulation task you're probably not  just going to use one verb but you're going to string multiple verbs together into a series of</a:t>
            </a:r>
            <a:r>
              <a:rPr lang="en-US" baseline="0" dirty="0" smtClean="0"/>
              <a:t> steps that overall accomplish a goal.</a:t>
            </a:r>
            <a:endParaRPr lang="en-US" dirty="0" smtClean="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For instance, in the context of the </a:t>
            </a:r>
            <a:r>
              <a:rPr lang="en-US" dirty="0" err="1" smtClean="0"/>
              <a:t>covid_testing</a:t>
            </a:r>
            <a:r>
              <a:rPr lang="en-US" dirty="0" smtClean="0"/>
              <a:t> data </a:t>
            </a:r>
            <a:r>
              <a:rPr lang="en-US" dirty="0" smtClean="0"/>
              <a:t>set, </a:t>
            </a:r>
            <a:r>
              <a:rPr lang="en-US" dirty="0" smtClean="0"/>
              <a:t>we might be interested in which clinical areas were the first to begin ordering our COVID test. </a:t>
            </a:r>
          </a:p>
          <a:p>
            <a:pPr marL="0" indent="0">
              <a:buNone/>
            </a:pPr>
            <a:endParaRPr lang="en-US" baseline="0" dirty="0" smtClean="0"/>
          </a:p>
          <a:p>
            <a:pPr marL="0" indent="0">
              <a:buNone/>
            </a:pPr>
            <a:r>
              <a:rPr lang="en-US" baseline="0" dirty="0" smtClean="0"/>
              <a:t>To accomplish this we're going to need to first filter to the rows that contain orders from the first 10 days of the pandemic. Then we'll select the column that contains the ordering location, and finally we'll arrange that column so that it's sorted by location.</a:t>
            </a:r>
          </a:p>
          <a:p>
            <a:pPr marL="0" indent="0">
              <a:buNone/>
            </a:pPr>
            <a:endParaRPr lang="en-US" baseline="0" dirty="0" smtClean="0"/>
          </a:p>
          <a:p>
            <a:pPr marL="0" indent="0">
              <a:buNone/>
            </a:pPr>
            <a:r>
              <a:rPr lang="en-US" baseline="0" dirty="0" smtClean="0">
                <a:sym typeface="Wingdings" panose="05000000000000000000" pitchFamily="2" charset="2"/>
              </a:rPr>
              <a:t></a:t>
            </a:r>
          </a:p>
          <a:p>
            <a:pPr marL="0" indent="0">
              <a:buNone/>
            </a:pPr>
            <a:endParaRPr lang="en-US" baseline="0" dirty="0" smtClean="0">
              <a:sym typeface="Wingdings" panose="05000000000000000000" pitchFamily="2" charset="2"/>
            </a:endParaRPr>
          </a:p>
          <a:p>
            <a:pPr marL="0" indent="0">
              <a:buNone/>
            </a:pPr>
            <a:r>
              <a:rPr lang="en-US" baseline="0" dirty="0" smtClean="0">
                <a:sym typeface="Wingdings" panose="05000000000000000000" pitchFamily="2" charset="2"/>
              </a:rPr>
              <a:t>Using the methodology we've learned so far this is how we would likely get this task done. We would first filter our original dataset specifying that we want </a:t>
            </a:r>
            <a:r>
              <a:rPr lang="en-US" baseline="0" dirty="0" err="1" smtClean="0">
                <a:sym typeface="Wingdings" panose="05000000000000000000" pitchFamily="2" charset="2"/>
              </a:rPr>
              <a:t>pan_day</a:t>
            </a:r>
            <a:r>
              <a:rPr lang="en-US" baseline="0" dirty="0" smtClean="0">
                <a:sym typeface="Wingdings" panose="05000000000000000000" pitchFamily="2" charset="2"/>
              </a:rPr>
              <a:t>, which contains the pandemic day of the order, to be less than or equal to 10. We'll assign that to a new object called day_10. </a:t>
            </a:r>
          </a:p>
          <a:p>
            <a:pPr marL="0" indent="0">
              <a:buNone/>
            </a:pPr>
            <a:endParaRPr lang="en-US" baseline="0" dirty="0" smtClean="0">
              <a:sym typeface="Wingdings" panose="05000000000000000000" pitchFamily="2" charset="2"/>
            </a:endParaRPr>
          </a:p>
          <a:p>
            <a:pPr marL="0" indent="0">
              <a:buNone/>
            </a:pPr>
            <a:r>
              <a:rPr lang="en-US" baseline="0" dirty="0" smtClean="0">
                <a:sym typeface="Wingdings" panose="05000000000000000000" pitchFamily="2" charset="2"/>
              </a:rPr>
              <a:t>then  we would select one column, the </a:t>
            </a:r>
            <a:r>
              <a:rPr lang="en-US" baseline="0" dirty="0" err="1" smtClean="0">
                <a:sym typeface="Wingdings" panose="05000000000000000000" pitchFamily="2" charset="2"/>
              </a:rPr>
              <a:t>clinic_name</a:t>
            </a:r>
            <a:r>
              <a:rPr lang="en-US" baseline="0" dirty="0" smtClean="0">
                <a:sym typeface="Wingdings" panose="05000000000000000000" pitchFamily="2" charset="2"/>
              </a:rPr>
              <a:t> column, from that dataset, we can overwrite and assign that back to day_10.</a:t>
            </a:r>
          </a:p>
          <a:p>
            <a:pPr marL="0" indent="0">
              <a:buNone/>
            </a:pPr>
            <a:endParaRPr lang="en-US" baseline="0" dirty="0" smtClean="0">
              <a:sym typeface="Wingdings" panose="05000000000000000000" pitchFamily="2" charset="2"/>
            </a:endParaRPr>
          </a:p>
          <a:p>
            <a:pPr marL="0" indent="0">
              <a:buNone/>
            </a:pPr>
            <a:r>
              <a:rPr lang="en-US" baseline="0" dirty="0" smtClean="0">
                <a:sym typeface="Wingdings" panose="05000000000000000000" pitchFamily="2" charset="2"/>
              </a:rPr>
              <a:t>Finally we'll probably want to arrange that data set by the </a:t>
            </a:r>
            <a:r>
              <a:rPr lang="en-US" baseline="0" dirty="0" err="1" smtClean="0">
                <a:sym typeface="Wingdings" panose="05000000000000000000" pitchFamily="2" charset="2"/>
              </a:rPr>
              <a:t>clinic_name</a:t>
            </a:r>
            <a:r>
              <a:rPr lang="en-US" baseline="0" dirty="0" smtClean="0">
                <a:sym typeface="Wingdings" panose="05000000000000000000" pitchFamily="2" charset="2"/>
              </a:rPr>
              <a:t> column so we can get a more organized picture of the ordering locations.</a:t>
            </a:r>
          </a:p>
          <a:p>
            <a:pPr marL="0" indent="0">
              <a:buNone/>
            </a:pPr>
            <a:endParaRPr lang="en-US" baseline="0" dirty="0" smtClean="0">
              <a:sym typeface="Wingdings" panose="05000000000000000000" pitchFamily="2" charset="2"/>
            </a:endParaRPr>
          </a:p>
          <a:p>
            <a:pPr marL="0" indent="0">
              <a:buNone/>
            </a:pPr>
            <a:r>
              <a:rPr lang="en-US" baseline="0" dirty="0" smtClean="0">
                <a:sym typeface="Wingdings" panose="05000000000000000000" pitchFamily="2" charset="2"/>
              </a:rPr>
              <a:t>Now if I put on my editorial hat I'd say that this is organized code, but it's not very efficient. We've written day_10 5 times here. We're creating the day_10 object and then overwriting it again and again. So is there a better way?</a:t>
            </a:r>
          </a:p>
          <a:p>
            <a:pPr marL="0" indent="0">
              <a:buNone/>
            </a:pPr>
            <a:endParaRPr lang="en-US" baseline="0" dirty="0" smtClean="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There is this way. </a:t>
            </a:r>
          </a:p>
          <a:p>
            <a:pPr marL="0" indent="0">
              <a:buNone/>
            </a:pPr>
            <a:r>
              <a:rPr lang="en-US" dirty="0" smtClean="0"/>
              <a:t>Here we are </a:t>
            </a:r>
            <a:r>
              <a:rPr lang="en-US" baseline="0" dirty="0" smtClean="0"/>
              <a:t>nesting </a:t>
            </a:r>
            <a:r>
              <a:rPr lang="en-US" baseline="0" dirty="0" smtClean="0"/>
              <a:t>these functions one within the other. When nesting functions the innermost function is evaluated first followed sequentially by the next inner ones. </a:t>
            </a:r>
            <a:endParaRPr lang="en-US" baseline="0" dirty="0" smtClean="0"/>
          </a:p>
          <a:p>
            <a:pPr marL="0" indent="0">
              <a:buNone/>
            </a:pPr>
            <a:endParaRPr lang="en-US" baseline="0" dirty="0" smtClean="0"/>
          </a:p>
          <a:p>
            <a:pPr marL="0" indent="0">
              <a:buNone/>
            </a:pPr>
            <a:r>
              <a:rPr lang="en-US" baseline="0" dirty="0" smtClean="0"/>
              <a:t>We </a:t>
            </a:r>
            <a:r>
              <a:rPr lang="en-US" baseline="0" dirty="0" smtClean="0"/>
              <a:t>can see that we have made the code much more efficient but at a significant price. The code is really complicated to look at, it’s not at all obvious what the code is trying to accomplish. The arguments for functions are spatially far away from the names of the functions themselves. </a:t>
            </a:r>
            <a:endParaRPr lang="en-US" baseline="0" dirty="0" smtClean="0"/>
          </a:p>
          <a:p>
            <a:pPr marL="0" indent="0">
              <a:buNone/>
            </a:pPr>
            <a:endParaRPr lang="en-US" baseline="0" dirty="0" smtClean="0"/>
          </a:p>
          <a:p>
            <a:pPr marL="0" indent="0">
              <a:buNone/>
            </a:pPr>
            <a:r>
              <a:rPr lang="en-US" baseline="0" dirty="0" smtClean="0"/>
              <a:t>What </a:t>
            </a:r>
            <a:r>
              <a:rPr lang="en-US" baseline="0" dirty="0" smtClean="0"/>
              <a:t>would be helpful when performing </a:t>
            </a:r>
            <a:r>
              <a:rPr lang="en-US" baseline="0" dirty="0" smtClean="0"/>
              <a:t>data analyses such </a:t>
            </a:r>
            <a:r>
              <a:rPr lang="en-US" baseline="0" dirty="0" smtClean="0"/>
              <a:t>as these would be a syntax that was both efficient as well as human readable.</a:t>
            </a:r>
            <a:endParaRPr lang="en-US" dirty="0" smtClean="0"/>
          </a:p>
        </p:txBody>
      </p:sp>
    </p:spTree>
    <p:extLst>
      <p:ext uri="{BB962C8B-B14F-4D97-AF65-F5344CB8AC3E}">
        <p14:creationId xmlns:p14="http://schemas.microsoft.com/office/powerpoint/2010/main" val="32967253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This is exactly what the pipe operator</a:t>
            </a:r>
            <a:r>
              <a:rPr lang="en-US" baseline="0" dirty="0" smtClean="0"/>
              <a:t> does. </a:t>
            </a:r>
            <a:endParaRPr lang="en-US" baseline="0" dirty="0" smtClean="0"/>
          </a:p>
          <a:p>
            <a:pPr marL="85487" indent="0">
              <a:buNone/>
            </a:pPr>
            <a:endParaRPr lang="en-US" baseline="0" dirty="0" smtClean="0"/>
          </a:p>
          <a:p>
            <a:pPr marL="85487" indent="0">
              <a:buNone/>
            </a:pPr>
            <a:r>
              <a:rPr lang="en-US" baseline="0" dirty="0" smtClean="0"/>
              <a:t>The pipe operator is this percent, greater than, percent symbol. It's a tool that we use to glue the pieces of our analysis together into one pipeline.</a:t>
            </a:r>
          </a:p>
          <a:p>
            <a:pPr marL="85487" indent="0">
              <a:buNone/>
            </a:pPr>
            <a:endParaRPr lang="en-US" baseline="0" dirty="0" smtClean="0"/>
          </a:p>
          <a:p>
            <a:pPr marL="85487" indent="0">
              <a:buNone/>
            </a:pPr>
            <a:r>
              <a:rPr lang="en-US" baseline="0" dirty="0" smtClean="0"/>
              <a:t>The </a:t>
            </a:r>
            <a:r>
              <a:rPr lang="en-US" baseline="0" dirty="0" smtClean="0"/>
              <a:t>pipe operator does something very simple but at the same time incredible useful. It takes the product of whatever is on the left and puts it into the function on the right. </a:t>
            </a:r>
            <a:endParaRPr lang="en-US" baseline="0" dirty="0" smtClean="0"/>
          </a:p>
          <a:p>
            <a:pPr marL="85487" indent="0">
              <a:buNone/>
            </a:pPr>
            <a:endParaRPr lang="en-US" baseline="0" dirty="0" smtClean="0"/>
          </a:p>
          <a:p>
            <a:pPr marL="85487" indent="0">
              <a:buNone/>
            </a:pPr>
            <a:r>
              <a:rPr lang="en-US" baseline="0" dirty="0" smtClean="0"/>
              <a:t>So </a:t>
            </a:r>
            <a:r>
              <a:rPr lang="en-US" baseline="0" dirty="0" smtClean="0"/>
              <a:t>for </a:t>
            </a:r>
            <a:r>
              <a:rPr lang="en-US" baseline="0" dirty="0" smtClean="0"/>
              <a:t>example, </a:t>
            </a:r>
            <a:r>
              <a:rPr lang="en-US" baseline="0" dirty="0" smtClean="0"/>
              <a:t>the two lines of code in the gray box do exactly the same thing. </a:t>
            </a:r>
            <a:endParaRPr lang="en-US" baseline="0" dirty="0" smtClean="0"/>
          </a:p>
          <a:p>
            <a:pPr marL="85487" indent="0">
              <a:buNone/>
            </a:pPr>
            <a:endParaRPr lang="en-US" baseline="0" dirty="0" smtClean="0"/>
          </a:p>
          <a:p>
            <a:pPr marL="85487" indent="0">
              <a:buNone/>
            </a:pPr>
            <a:r>
              <a:rPr lang="en-US" baseline="0" dirty="0" smtClean="0"/>
              <a:t>There are a whole bunch of reasons as to why this is a useful thing but for me, one of the most important reasons is that it turns computer code into something that is almost legible as human </a:t>
            </a:r>
            <a:r>
              <a:rPr lang="en-US" baseline="0" dirty="0" smtClean="0"/>
              <a:t>language. </a:t>
            </a:r>
            <a:endParaRPr lang="en-US" baseline="0" dirty="0" smtClean="0"/>
          </a:p>
          <a:p>
            <a:pPr marL="85487" indent="0">
              <a:buNone/>
            </a:pPr>
            <a:endParaRPr lang="en-US" baseline="0" dirty="0" smtClean="0"/>
          </a:p>
          <a:p>
            <a:pPr marL="85487" indent="0">
              <a:buNone/>
            </a:pPr>
            <a:r>
              <a:rPr lang="en-US" baseline="0" dirty="0" smtClean="0"/>
              <a:t>You </a:t>
            </a:r>
            <a:r>
              <a:rPr lang="en-US" baseline="0" dirty="0" smtClean="0"/>
              <a:t>could </a:t>
            </a:r>
            <a:r>
              <a:rPr lang="en-US" baseline="0" dirty="0" smtClean="0"/>
              <a:t>essentially read </a:t>
            </a:r>
            <a:r>
              <a:rPr lang="en-US" baseline="0" dirty="0" smtClean="0"/>
              <a:t>the </a:t>
            </a:r>
            <a:r>
              <a:rPr lang="en-US" baseline="0" dirty="0" smtClean="0"/>
              <a:t>second line of code as </a:t>
            </a:r>
            <a:r>
              <a:rPr lang="en-US" baseline="0" dirty="0" smtClean="0"/>
              <a:t>“Take the </a:t>
            </a:r>
            <a:r>
              <a:rPr lang="en-US" baseline="0" dirty="0" err="1" smtClean="0"/>
              <a:t>covid_testing</a:t>
            </a:r>
            <a:r>
              <a:rPr lang="en-US" baseline="0" dirty="0" smtClean="0"/>
              <a:t> </a:t>
            </a:r>
            <a:r>
              <a:rPr lang="en-US" baseline="0" dirty="0" smtClean="0"/>
              <a:t>data frame, and then filter the </a:t>
            </a:r>
            <a:r>
              <a:rPr lang="en-US" baseline="0" dirty="0" err="1" smtClean="0"/>
              <a:t>pan_day</a:t>
            </a:r>
            <a:r>
              <a:rPr lang="en-US" baseline="0" dirty="0" smtClean="0"/>
              <a:t> column </a:t>
            </a:r>
            <a:r>
              <a:rPr lang="en-US" baseline="0" dirty="0" smtClean="0"/>
              <a:t>to rows </a:t>
            </a:r>
            <a:r>
              <a:rPr lang="en-US" baseline="0" dirty="0" smtClean="0"/>
              <a:t>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advantage of this is even more clear when performing</a:t>
            </a:r>
            <a:r>
              <a:rPr lang="en-US" baseline="0" dirty="0" smtClean="0"/>
              <a:t> a more complicated analysis such as this one. You can take this code, which is essentially illegible, and transform it into the code on the following slide.</a:t>
            </a:r>
            <a:endParaRPr lang="en-US" dirty="0" smtClean="0"/>
          </a:p>
        </p:txBody>
      </p:sp>
    </p:spTree>
    <p:extLst>
      <p:ext uri="{BB962C8B-B14F-4D97-AF65-F5344CB8AC3E}">
        <p14:creationId xmlns:p14="http://schemas.microsoft.com/office/powerpoint/2010/main" val="3639009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This is the generalized data science pipeline</a:t>
            </a:r>
            <a:r>
              <a:rPr lang="en-US" baseline="0" dirty="0" smtClean="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5</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code here is far more succinct. </a:t>
            </a:r>
            <a:r>
              <a:rPr lang="en-US" dirty="0" smtClean="0"/>
              <a:t>It's essentially </a:t>
            </a:r>
            <a:r>
              <a:rPr lang="en-US" dirty="0" smtClean="0"/>
              <a:t>self </a:t>
            </a:r>
            <a:r>
              <a:rPr lang="en-US" dirty="0" smtClean="0"/>
              <a:t>describing since it’s </a:t>
            </a:r>
            <a:r>
              <a:rPr lang="en-US" dirty="0" smtClean="0"/>
              <a:t>written in a sequential,</a:t>
            </a:r>
            <a:r>
              <a:rPr lang="en-US" baseline="0" dirty="0" smtClean="0"/>
              <a:t> essentially human readable format. </a:t>
            </a:r>
            <a:endParaRPr lang="en-US" baseline="0" dirty="0" smtClean="0"/>
          </a:p>
          <a:p>
            <a:pPr marL="0" indent="0">
              <a:buNone/>
            </a:pPr>
            <a:endParaRPr lang="en-US" baseline="0"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smtClean="0"/>
          </a:p>
          <a:p>
            <a:pPr marL="0" indent="0">
              <a:buNone/>
            </a:pPr>
            <a:r>
              <a:rPr lang="en-US" baseline="0" dirty="0" smtClean="0"/>
              <a:t>An additional benefit is that it makes </a:t>
            </a:r>
            <a:r>
              <a:rPr lang="en-US" baseline="0" dirty="0" smtClean="0"/>
              <a:t>it easier to </a:t>
            </a:r>
            <a:r>
              <a:rPr lang="en-US" baseline="0" dirty="0" smtClean="0"/>
              <a:t>actually write code because it's much easier to translate our thoughts into an </a:t>
            </a:r>
            <a:r>
              <a:rPr lang="en-US" baseline="0" dirty="0" smtClean="0"/>
              <a:t>analytical pipeline. </a:t>
            </a:r>
            <a:endParaRPr lang="en-US" baseline="0" dirty="0" smtClean="0"/>
          </a:p>
        </p:txBody>
      </p:sp>
    </p:spTree>
    <p:extLst>
      <p:ext uri="{BB962C8B-B14F-4D97-AF65-F5344CB8AC3E}">
        <p14:creationId xmlns:p14="http://schemas.microsoft.com/office/powerpoint/2010/main" val="17556909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This pipe operator</a:t>
            </a:r>
            <a:r>
              <a:rPr lang="en-US" baseline="0" dirty="0" smtClean="0"/>
              <a:t> is going to be so useful to you </a:t>
            </a:r>
            <a:r>
              <a:rPr lang="en-US" baseline="0" dirty="0" err="1" smtClean="0"/>
              <a:t>you</a:t>
            </a:r>
            <a:r>
              <a:rPr lang="en-US" baseline="0" dirty="0" smtClean="0"/>
              <a:t> might as well learning a shortcut key that will type it out for you.</a:t>
            </a:r>
          </a:p>
          <a:p>
            <a:pPr marL="158750" indent="0">
              <a:buNone/>
            </a:pPr>
            <a:endParaRPr lang="en-US" baseline="0" dirty="0" smtClean="0"/>
          </a:p>
          <a:p>
            <a:pPr marL="158750" indent="0">
              <a:buNone/>
            </a:pPr>
            <a:r>
              <a:rPr lang="en-US" baseline="0" dirty="0" smtClean="0"/>
              <a:t>You can use either command, shift M on a mac or Ctrl shift M on a PC to save your fingers a few inches of movement.</a:t>
            </a:r>
            <a:endParaRPr lang="en-US" dirty="0"/>
          </a:p>
        </p:txBody>
      </p:sp>
    </p:spTree>
    <p:extLst>
      <p:ext uri="{BB962C8B-B14F-4D97-AF65-F5344CB8AC3E}">
        <p14:creationId xmlns:p14="http://schemas.microsoft.com/office/powerpoint/2010/main" val="32876066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OK so let's put this to action. Imagine you get a</a:t>
            </a:r>
            <a:r>
              <a:rPr lang="en-US" baseline="0" dirty="0" smtClean="0"/>
              <a:t> call from the medical director of the PICU. She wants to know what's going on in your lab! She had to wait 10 hours for a COVID test result, meanwhile there was a patient who was awaiting an aerosol generating procedure!</a:t>
            </a:r>
          </a:p>
          <a:p>
            <a:pPr marL="158750" indent="0">
              <a:buNone/>
            </a:pPr>
            <a:endParaRPr lang="en-US" baseline="0" dirty="0" smtClean="0"/>
          </a:p>
          <a:p>
            <a:pPr marL="158750" indent="0">
              <a:buNone/>
            </a:pPr>
            <a:r>
              <a:rPr lang="en-US" baseline="0" dirty="0" smtClean="0"/>
              <a:t>You decide to investigate using the </a:t>
            </a:r>
            <a:r>
              <a:rPr lang="en-US" baseline="0" dirty="0" err="1" smtClean="0"/>
              <a:t>covid_testing</a:t>
            </a:r>
            <a:r>
              <a:rPr lang="en-US" baseline="0" dirty="0" smtClean="0"/>
              <a:t> data set</a:t>
            </a:r>
            <a:endParaRPr lang="en-US" dirty="0"/>
          </a:p>
        </p:txBody>
      </p:sp>
    </p:spTree>
    <p:extLst>
      <p:ext uri="{BB962C8B-B14F-4D97-AF65-F5344CB8AC3E}">
        <p14:creationId xmlns:p14="http://schemas.microsoft.com/office/powerpoint/2010/main" val="371159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4028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So far we’ve covered functions whose primary job is to reshape your data</a:t>
            </a:r>
            <a:r>
              <a:rPr lang="en-US" baseline="0" dirty="0" smtClean="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Until</a:t>
            </a:r>
            <a:r>
              <a:rPr lang="en-US" baseline="0" dirty="0" smtClean="0"/>
              <a:t> now we've </a:t>
            </a:r>
            <a:endParaRPr lang="en-US" dirty="0"/>
          </a:p>
        </p:txBody>
      </p:sp>
    </p:spTree>
    <p:extLst>
      <p:ext uri="{BB962C8B-B14F-4D97-AF65-F5344CB8AC3E}">
        <p14:creationId xmlns:p14="http://schemas.microsoft.com/office/powerpoint/2010/main" val="33239708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If you’re interested in orders for basic metabolic panels from September,</a:t>
            </a:r>
            <a:r>
              <a:rPr lang="en-US" baseline="0" dirty="0" smtClean="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To</a:t>
            </a:r>
            <a:r>
              <a:rPr lang="en-US" baseline="0" dirty="0" smtClean="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smtClean="0"/>
              <a:t>order_time</a:t>
            </a:r>
            <a:r>
              <a:rPr lang="en-US" baseline="0" dirty="0" smtClean="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To answer questions like these we’re going to need a new set of functions whose job is to derive new data from our original data frame. The two work-horse functions in dplyr to accomplish these types of tasks</a:t>
            </a:r>
            <a:r>
              <a:rPr lang="en-US" baseline="0" dirty="0" smtClean="0"/>
              <a:t> are mutate() and summarize().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We’ll begin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To quickly review</a:t>
            </a:r>
            <a:r>
              <a:rPr lang="en-US" baseline="0" dirty="0" smtClean="0"/>
              <a:t> what we mean by a tidy dataset. By definition it essentially describes a data set in which variables or features are recorded in columns </a:t>
            </a:r>
            <a:r>
              <a:rPr lang="en-US" baseline="0" dirty="0" smtClean="0">
                <a:sym typeface="Wingdings" panose="05000000000000000000" pitchFamily="2" charset="2"/>
              </a:rPr>
              <a:t></a:t>
            </a:r>
          </a:p>
          <a:p>
            <a:pPr marL="0" indent="0">
              <a:buFont typeface="Arial" panose="020B0604020202020204" pitchFamily="34" charset="0"/>
              <a:buNone/>
            </a:pPr>
            <a:r>
              <a:rPr lang="en-US" baseline="0" dirty="0" smtClean="0">
                <a:sym typeface="Wingdings" panose="05000000000000000000" pitchFamily="2" charset="2"/>
              </a:rPr>
              <a:t>Each row represents a single observation </a:t>
            </a:r>
          </a:p>
          <a:p>
            <a:pPr marL="0" indent="0">
              <a:buFont typeface="Arial" panose="020B0604020202020204" pitchFamily="34" charset="0"/>
              <a:buNone/>
            </a:pPr>
            <a:r>
              <a:rPr lang="en-US" baseline="0" dirty="0" smtClean="0">
                <a:sym typeface="Wingdings" panose="05000000000000000000" pitchFamily="2" charset="2"/>
              </a:rPr>
              <a:t>And finally each cell contains only one value.</a:t>
            </a:r>
          </a:p>
          <a:p>
            <a:pPr marL="0" indent="0">
              <a:buFont typeface="Arial" panose="020B0604020202020204" pitchFamily="34" charset="0"/>
              <a:buNone/>
            </a:pPr>
            <a:r>
              <a:rPr lang="en-US" dirty="0" smtClean="0"/>
              <a:t>This</a:t>
            </a:r>
            <a:r>
              <a:rPr lang="en-US" baseline="0" dirty="0" smtClean="0"/>
              <a:t> is admittedly somewhat abstract. The way that I think about it is that a tidy data set is one that is at the point where it is cleaned up and ready to be analyzed either using statistical analysis or through a visualization. The opposite is a messy data frame which is generally how data will come at you in the wild and are difficult or impossible to analyze at the outset.</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The</a:t>
            </a:r>
            <a:r>
              <a:rPr lang="en-US" baseline="0" dirty="0" smtClean="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The syntax is going to look familiar to the functions we saw earlier but with a small change. As before,</a:t>
            </a:r>
            <a:r>
              <a:rPr lang="en-US" baseline="0" dirty="0" smtClean="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Let’s look at an</a:t>
            </a:r>
            <a:r>
              <a:rPr lang="en-US" baseline="0" dirty="0" smtClean="0"/>
              <a:t> example. Say we wanted to share our data set with a research collaborator. What we could do is create a new column, called for instance “</a:t>
            </a:r>
            <a:r>
              <a:rPr lang="en-US" baseline="0" dirty="0" err="1" smtClean="0"/>
              <a:t>coded_order_id</a:t>
            </a:r>
            <a:r>
              <a:rPr lang="en-US" baseline="0" dirty="0" smtClean="0"/>
              <a:t>” and set that equal to half the numeric value contained in </a:t>
            </a:r>
            <a:r>
              <a:rPr lang="en-US" baseline="0" dirty="0" err="1" smtClean="0"/>
              <a:t>order_id</a:t>
            </a:r>
            <a:r>
              <a:rPr lang="en-US" baseline="0" dirty="0" smtClean="0"/>
              <a:t>. In this situation mutate() would perform that calculation on each row and place the result in a new column at the right most part of our data frame. Note how in this example we essentially treat </a:t>
            </a:r>
            <a:r>
              <a:rPr lang="en-US" baseline="0" dirty="0" err="1" smtClean="0"/>
              <a:t>order_id</a:t>
            </a:r>
            <a:r>
              <a:rPr lang="en-US" baseline="0" dirty="0" smtClean="0"/>
              <a:t> like it’s a variable. This is a feature of mutate(). We can refer to values in other columns in the same data frame simply by referring to their name.</a:t>
            </a:r>
          </a:p>
          <a:p>
            <a:pPr marL="0" indent="0">
              <a:buNone/>
            </a:pPr>
            <a:endParaRPr lang="en-US" baseline="0" dirty="0" smtClean="0"/>
          </a:p>
          <a:p>
            <a:pPr marL="0" indent="0">
              <a:buNone/>
            </a:pPr>
            <a:r>
              <a:rPr lang="en-US" baseline="0" dirty="0" smtClean="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08036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27394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Let's start the session with a Your Turn.</a:t>
            </a:r>
            <a:r>
              <a:rPr lang="en-US" baseline="0" dirty="0" smtClean="0"/>
              <a:t> Let's open the R markdown file called 04-Transform.Rmd and load the </a:t>
            </a:r>
            <a:r>
              <a:rPr lang="en-US" baseline="0" dirty="0" err="1" smtClean="0"/>
              <a:t>covid</a:t>
            </a:r>
            <a:r>
              <a:rPr lang="en-US" baseline="0" dirty="0" smtClean="0"/>
              <a:t> testing dataset. </a:t>
            </a:r>
          </a:p>
          <a:p>
            <a:pPr marL="0" indent="0">
              <a:buNone/>
            </a:pPr>
            <a:endParaRPr lang="en-US" baseline="0" dirty="0" smtClean="0"/>
          </a:p>
          <a:p>
            <a:pPr marL="0" indent="0">
              <a:buNone/>
            </a:pPr>
            <a:r>
              <a:rPr lang="en-US" baseline="0" dirty="0" smtClean="0"/>
              <a:t>This can be done by selecting it from the lower right pane under the "file" tab, or if you're more of a toolbar kind of person, you can select File &gt;&gt; Open file &gt;&gt; 04-Transform.Rmd.</a:t>
            </a:r>
          </a:p>
          <a:p>
            <a:pPr marL="0" indent="0">
              <a:buNone/>
            </a:pPr>
            <a:endParaRPr lang="en-US" baseline="0" dirty="0" smtClean="0"/>
          </a:p>
          <a:p>
            <a:pPr marL="0" indent="0">
              <a:buNone/>
            </a:pPr>
            <a:r>
              <a:rPr lang="en-US" baseline="0" dirty="0" smtClean="0"/>
              <a:t>After that go to the first code chunk which is called setup on line </a:t>
            </a: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And as a quick </a:t>
            </a:r>
            <a:r>
              <a:rPr lang="en-US" dirty="0" err="1" smtClean="0"/>
              <a:t>followup</a:t>
            </a:r>
            <a:r>
              <a:rPr lang="en-US" dirty="0" smtClean="0"/>
              <a:t> how can you tell that you were successful in loading the </a:t>
            </a:r>
            <a:r>
              <a:rPr lang="en-US" dirty="0" err="1" smtClean="0"/>
              <a:t>covid_testing</a:t>
            </a:r>
            <a:r>
              <a:rPr lang="en-US" dirty="0" smtClean="0"/>
              <a:t> data set</a:t>
            </a:r>
          </a:p>
          <a:p>
            <a:pPr marL="0" indent="0">
              <a:buNone/>
            </a:pPr>
            <a:r>
              <a:rPr lang="en-US" dirty="0" smtClean="0"/>
              <a:t>1 The code that imported</a:t>
            </a:r>
            <a:r>
              <a:rPr lang="en-US" baseline="0" dirty="0" smtClean="0"/>
              <a:t> the data set didn’t yield an error</a:t>
            </a:r>
          </a:p>
          <a:p>
            <a:pPr marL="0" indent="0">
              <a:buNone/>
            </a:pPr>
            <a:r>
              <a:rPr lang="en-US" baseline="0" dirty="0" smtClean="0"/>
              <a:t>2 code that references the </a:t>
            </a:r>
            <a:r>
              <a:rPr lang="en-US" baseline="0" dirty="0" err="1" smtClean="0"/>
              <a:t>covid_testing</a:t>
            </a:r>
            <a:r>
              <a:rPr lang="en-US" baseline="0" dirty="0" smtClean="0"/>
              <a:t> data set runs without an error</a:t>
            </a:r>
          </a:p>
          <a:p>
            <a:pPr marL="0" indent="0">
              <a:buNone/>
            </a:pPr>
            <a:r>
              <a:rPr lang="en-US" baseline="0" dirty="0" smtClean="0"/>
              <a:t>3. You can see the </a:t>
            </a:r>
            <a:r>
              <a:rPr lang="en-US" baseline="0" dirty="0" err="1" smtClean="0"/>
              <a:t>covid_testing</a:t>
            </a:r>
            <a:r>
              <a:rPr lang="en-US" baseline="0" dirty="0" smtClean="0"/>
              <a:t> object in your environment pane</a:t>
            </a:r>
          </a:p>
          <a:p>
            <a:pPr marL="0" indent="0">
              <a:buNone/>
            </a:pPr>
            <a:r>
              <a:rPr lang="en-US" baseline="0" dirty="0" smtClean="0"/>
              <a:t>Or 4 all of the above.</a:t>
            </a:r>
          </a:p>
          <a:p>
            <a:pPr marL="0" indent="0">
              <a:buNone/>
            </a:pPr>
            <a:r>
              <a:rPr lang="en-US" baseline="0" dirty="0" smtClean="0"/>
              <a:t>Put your answer in the chat window</a:t>
            </a:r>
          </a:p>
          <a:p>
            <a:pPr marL="0" indent="0">
              <a:buNone/>
            </a:pPr>
            <a:endParaRPr lang="en-US" baseline="0" dirty="0" smtClean="0"/>
          </a:p>
          <a:p>
            <a:pPr marL="0" indent="0">
              <a:buNone/>
            </a:pPr>
            <a:endParaRPr lang="en-US" baseline="0" dirty="0" smtClean="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6559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In</a:t>
            </a:r>
            <a:r>
              <a:rPr lang="en-US" baseline="0" dirty="0" smtClean="0"/>
              <a:t> this session we'll be using functions that are part of the dplyr package. The dplyr package is part of the </a:t>
            </a:r>
            <a:r>
              <a:rPr lang="en-US" baseline="0" dirty="0" err="1" smtClean="0"/>
              <a:t>tidyverse</a:t>
            </a:r>
            <a:r>
              <a:rPr lang="en-US" baseline="0" dirty="0" smtClean="0"/>
              <a:t> meta-package and a workhorse for data transformation.</a:t>
            </a:r>
            <a:endParaRPr lang="en-US" dirty="0" smtClean="0"/>
          </a:p>
          <a:p>
            <a:pPr marL="0" indent="0">
              <a:buNone/>
            </a:pPr>
            <a:endParaRPr lang="en-US" dirty="0" smtClean="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8" name="Freeform 7"/>
          <p:cNvSpPr/>
          <p:nvPr userDrawn="1"/>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xfrm>
            <a:off x="8778241" y="6377940"/>
            <a:ext cx="3237386" cy="38245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extLst/>
          </a:blip>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5" r:id="rId6"/>
    <p:sldLayoutId id="2147483673" r:id="rId7"/>
    <p:sldLayoutId id="2147483674" r:id="rId8"/>
    <p:sldLayoutId id="2147483675" r:id="rId9"/>
    <p:sldLayoutId id="2147483676" r:id="rId10"/>
    <p:sldLayoutId id="2147483677" r:id="rId11"/>
    <p:sldLayoutId id="2147483680" r:id="rId12"/>
    <p:sldLayoutId id="2147483681" r:id="rId13"/>
    <p:sldLayoutId id="2147483682" r:id="rId14"/>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tiff"/></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1.png"/></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Setup</a:t>
            </a:r>
            <a:endParaRPr lang="en-US" dirty="0"/>
          </a:p>
        </p:txBody>
      </p:sp>
      <p:sp>
        <p:nvSpPr>
          <p:cNvPr id="13" name="Slide Number Placeholder 1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pic>
        <p:nvPicPr>
          <p:cNvPr id="1026" name="Picture 2" descr="First sl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092" y="2209262"/>
            <a:ext cx="3619504" cy="301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 PortfolioSolutions"/>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59219" y="2158410"/>
            <a:ext cx="2395982" cy="31147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9130487" y="2201298"/>
            <a:ext cx="2342827" cy="3029003"/>
          </a:xfrm>
          <a:prstGeom prst="rect">
            <a:avLst/>
          </a:prstGeom>
        </p:spPr>
      </p:pic>
      <p:grpSp>
        <p:nvGrpSpPr>
          <p:cNvPr id="10" name="Group 9"/>
          <p:cNvGrpSpPr/>
          <p:nvPr/>
        </p:nvGrpSpPr>
        <p:grpSpPr>
          <a:xfrm>
            <a:off x="923235" y="5472820"/>
            <a:ext cx="9951333" cy="1243354"/>
            <a:chOff x="923235" y="5472820"/>
            <a:chExt cx="9951333" cy="1243354"/>
          </a:xfrm>
        </p:grpSpPr>
        <p:pic>
          <p:nvPicPr>
            <p:cNvPr id="7" name="Picture 6"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35" y="5472820"/>
              <a:ext cx="1867949" cy="1243354"/>
            </a:xfrm>
            <a:prstGeom prst="rect">
              <a:avLst/>
            </a:prstGeom>
          </p:spPr>
        </p:pic>
        <p:sp>
          <p:nvSpPr>
            <p:cNvPr id="8" name="TextBox 7"/>
            <p:cNvSpPr txBox="1"/>
            <p:nvPr/>
          </p:nvSpPr>
          <p:spPr>
            <a:xfrm>
              <a:off x="1622209" y="5620624"/>
              <a:ext cx="470000" cy="707886"/>
            </a:xfrm>
            <a:prstGeom prst="rect">
              <a:avLst/>
            </a:prstGeom>
            <a:noFill/>
          </p:spPr>
          <p:txBody>
            <a:bodyPr wrap="none" rtlCol="0">
              <a:spAutoFit/>
            </a:bodyPr>
            <a:lstStyle/>
            <a:p>
              <a:r>
                <a:rPr lang="en-US" sz="4000" dirty="0" smtClean="0"/>
                <a:t>1</a:t>
              </a:r>
              <a:endParaRPr lang="en-US" sz="4000" dirty="0"/>
            </a:p>
          </p:txBody>
        </p:sp>
        <p:pic>
          <p:nvPicPr>
            <p:cNvPr id="11" name="Picture 10"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0131" y="5472820"/>
              <a:ext cx="1867949" cy="1243354"/>
            </a:xfrm>
            <a:prstGeom prst="rect">
              <a:avLst/>
            </a:prstGeom>
          </p:spPr>
        </p:pic>
        <p:sp>
          <p:nvSpPr>
            <p:cNvPr id="12" name="TextBox 11"/>
            <p:cNvSpPr txBox="1"/>
            <p:nvPr/>
          </p:nvSpPr>
          <p:spPr>
            <a:xfrm>
              <a:off x="5969105" y="5620624"/>
              <a:ext cx="470000" cy="707886"/>
            </a:xfrm>
            <a:prstGeom prst="rect">
              <a:avLst/>
            </a:prstGeom>
            <a:noFill/>
          </p:spPr>
          <p:txBody>
            <a:bodyPr wrap="none" rtlCol="0">
              <a:spAutoFit/>
            </a:bodyPr>
            <a:lstStyle/>
            <a:p>
              <a:r>
                <a:rPr lang="en-US" sz="4000" dirty="0" smtClean="0"/>
                <a:t>2</a:t>
              </a:r>
              <a:endParaRPr lang="en-US" sz="4000" dirty="0"/>
            </a:p>
          </p:txBody>
        </p:sp>
        <p:pic>
          <p:nvPicPr>
            <p:cNvPr id="9" name="Picture 8" descr="How to draw a ``bunch of documents'' icon with Tikz? - TeX ..."/>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9231" y="5521828"/>
              <a:ext cx="1145337" cy="1145337"/>
            </a:xfrm>
            <a:prstGeom prst="rect">
              <a:avLst/>
            </a:prstGeom>
          </p:spPr>
        </p:pic>
      </p:grpSp>
      <p:sp>
        <p:nvSpPr>
          <p:cNvPr id="3" name="Rectangle 2"/>
          <p:cNvSpPr/>
          <p:nvPr/>
        </p:nvSpPr>
        <p:spPr>
          <a:xfrm>
            <a:off x="3894353" y="1636795"/>
            <a:ext cx="4503156" cy="523220"/>
          </a:xfrm>
          <a:prstGeom prst="rect">
            <a:avLst/>
          </a:prstGeom>
          <a:solidFill>
            <a:srgbClr val="FFFFD1"/>
          </a:solidFill>
          <a:ln>
            <a:solidFill>
              <a:schemeClr val="tx1">
                <a:lumMod val="75000"/>
                <a:lumOff val="25000"/>
              </a:schemeClr>
            </a:solidFill>
          </a:ln>
        </p:spPr>
        <p:txBody>
          <a:bodyPr wrap="none">
            <a:spAutoFit/>
          </a:bodyPr>
          <a:lstStyle/>
          <a:p>
            <a:r>
              <a:rPr lang="en-US" sz="2800" dirty="0"/>
              <a:t>https://tinyurl.com/apir2020</a:t>
            </a:r>
            <a:endParaRPr lang="en-US" sz="2800" dirty="0"/>
          </a:p>
        </p:txBody>
      </p:sp>
    </p:spTree>
    <p:extLst>
      <p:ext uri="{BB962C8B-B14F-4D97-AF65-F5344CB8AC3E}">
        <p14:creationId xmlns:p14="http://schemas.microsoft.com/office/powerpoint/2010/main" val="33894608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smtClean="0">
                <a:latin typeface="Calibri"/>
                <a:ea typeface="Calibri"/>
                <a:cs typeface="Calibri"/>
                <a:sym typeface="Calibri"/>
              </a:rPr>
              <a:t>dplyr </a:t>
            </a:r>
            <a:r>
              <a:rPr lang="en-US" sz="3200" dirty="0">
                <a:latin typeface="Calibri"/>
                <a:ea typeface="Calibri"/>
                <a:cs typeface="Calibri"/>
                <a:sym typeface="Calibri"/>
              </a:rPr>
              <a:t>implements a </a:t>
            </a:r>
            <a:r>
              <a:rPr lang="en-US" sz="3200" i="1" dirty="0">
                <a:latin typeface="Calibri"/>
                <a:ea typeface="Calibri"/>
                <a:cs typeface="Calibri"/>
                <a:sym typeface="Calibri"/>
              </a:rPr>
              <a:t>grammar </a:t>
            </a:r>
            <a:r>
              <a:rPr lang="en-US" sz="3200" dirty="0">
                <a:latin typeface="Calibri"/>
                <a:ea typeface="Calibri"/>
                <a:cs typeface="Calibri"/>
                <a:sym typeface="Calibri"/>
              </a:rPr>
              <a:t>for </a:t>
            </a:r>
            <a:r>
              <a:rPr lang="en-US" sz="3200" dirty="0" smtClean="0">
                <a:latin typeface="Calibri"/>
                <a:ea typeface="Calibri"/>
                <a:cs typeface="Calibri"/>
                <a:sym typeface="Calibri"/>
              </a:rPr>
              <a:t>transforming </a:t>
            </a:r>
            <a:r>
              <a:rPr lang="en-US" sz="3200" dirty="0">
                <a:latin typeface="Calibri"/>
                <a:ea typeface="Calibri"/>
                <a:cs typeface="Calibri"/>
                <a:sym typeface="Calibri"/>
              </a:rPr>
              <a:t>tabular data.</a:t>
            </a:r>
            <a:endParaRPr sz="3200" dirty="0">
              <a:latin typeface="Calibri"/>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solidFill>
              </a:rPr>
              <a:t>Analytical Approach</a:t>
            </a:r>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US" smtClean="0"/>
              <a:pPr/>
              <a:t>11</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r>
                <a:rPr lang="en-US" sz="5400" dirty="0" smtClean="0"/>
                <a:t>(</a:t>
              </a:r>
              <a:endParaRPr lang="en-US" sz="5400" dirty="0"/>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smtClean="0"/>
                <a:t>)</a:t>
              </a:r>
              <a:endParaRPr lang="en-US" sz="5400" dirty="0"/>
            </a:p>
          </p:txBody>
        </p:sp>
      </p:grpSp>
      <p:graphicFrame>
        <p:nvGraphicFramePr>
          <p:cNvPr id="24" name="Google Shape;147;p18"/>
          <p:cNvGraphicFramePr/>
          <p:nvPr>
            <p:extLst>
              <p:ext uri="{D42A27DB-BD31-4B8C-83A1-F6EECF244321}">
                <p14:modId xmlns:p14="http://schemas.microsoft.com/office/powerpoint/2010/main" val="598233409"/>
              </p:ext>
            </p:extLst>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extLst>
              <p:ext uri="{D42A27DB-BD31-4B8C-83A1-F6EECF244321}">
                <p14:modId xmlns:p14="http://schemas.microsoft.com/office/powerpoint/2010/main" val="3141248791"/>
              </p:ext>
            </p:extLst>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solidFill>
              </a:rPr>
              <a:t>Analytical Approach</a:t>
            </a:r>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US" smtClean="0"/>
              <a:pPr/>
              <a:t>12</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ext uri="{D42A27DB-BD31-4B8C-83A1-F6EECF244321}">
                <p14:modId xmlns:p14="http://schemas.microsoft.com/office/powerpoint/2010/main" val="721570717"/>
              </p:ext>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ext uri="{D42A27DB-BD31-4B8C-83A1-F6EECF244321}">
                  <p14:modId xmlns:p14="http://schemas.microsoft.com/office/powerpoint/2010/main" val="1878591864"/>
                </p:ext>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r>
                <a:rPr lang="en-US" sz="3200" dirty="0" smtClean="0"/>
                <a:t>(</a:t>
              </a:r>
              <a:endParaRPr lang="en-US" sz="3200" dirty="0"/>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smtClean="0"/>
                <a:t>)</a:t>
              </a:r>
              <a:endParaRPr lang="en-US" sz="3200" dirty="0"/>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ext uri="{D42A27DB-BD31-4B8C-83A1-F6EECF244321}">
                  <p14:modId xmlns:p14="http://schemas.microsoft.com/office/powerpoint/2010/main" val="591981325"/>
                </p:ext>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r>
                <a:rPr lang="en-US" sz="3200" dirty="0" smtClean="0"/>
                <a:t>(</a:t>
              </a:r>
              <a:endParaRPr lang="en-US" sz="3200" dirty="0"/>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smtClean="0"/>
                <a:t>)</a:t>
              </a:r>
              <a:endParaRPr lang="en-US" sz="3200" dirty="0"/>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ext uri="{D42A27DB-BD31-4B8C-83A1-F6EECF244321}">
                  <p14:modId xmlns:p14="http://schemas.microsoft.com/office/powerpoint/2010/main" val="1436196305"/>
                </p:ext>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r>
                <a:rPr lang="en-US" sz="3200" dirty="0" smtClean="0"/>
                <a:t>(</a:t>
              </a:r>
              <a:endParaRPr lang="en-US" sz="3200" dirty="0"/>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smtClean="0"/>
                <a:t>)</a:t>
              </a:r>
              <a:endParaRPr lang="en-US" sz="3200" dirty="0"/>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smtClean="0">
                <a:solidFill>
                  <a:srgbClr val="000000"/>
                </a:solidFill>
                <a:latin typeface="+mj-lt"/>
              </a:rPr>
              <a:t>dplyr: </a:t>
            </a:r>
            <a:r>
              <a:rPr lang="nn-NO" sz="4800" dirty="0" smtClean="0">
                <a:solidFill>
                  <a:srgbClr val="000000"/>
                </a:solidFill>
                <a:latin typeface="+mj-lt"/>
              </a:rPr>
              <a:t>a </a:t>
            </a:r>
            <a:r>
              <a:rPr lang="nn-NO" sz="4800" dirty="0">
                <a:solidFill>
                  <a:srgbClr val="000000"/>
                </a:solidFill>
                <a:latin typeface="+mj-lt"/>
              </a:rPr>
              <a:t>grammar for </a:t>
            </a:r>
            <a:r>
              <a:rPr lang="nn-NO" sz="4800" dirty="0" smtClean="0">
                <a:solidFill>
                  <a:srgbClr val="000000"/>
                </a:solidFill>
                <a:latin typeface="+mj-lt"/>
              </a:rPr>
              <a:t>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Choose</a:t>
            </a:r>
            <a:r>
              <a:rPr lang="en-US" sz="4000" dirty="0" smtClean="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Extract</a:t>
            </a:r>
            <a:r>
              <a:rPr lang="en-US" sz="4000" dirty="0" smtClean="0">
                <a:solidFill>
                  <a:srgbClr val="000000"/>
                </a:solidFill>
                <a:latin typeface="+mj-lt"/>
              </a:rPr>
              <a:t> </a:t>
            </a:r>
            <a:r>
              <a:rPr lang="en-US" sz="4000" dirty="0" smtClean="0">
                <a:solidFill>
                  <a:srgbClr val="000000"/>
                </a:solidFill>
                <a:latin typeface="+mj-lt"/>
              </a:rPr>
              <a:t>rows</a:t>
            </a:r>
            <a:r>
              <a:rPr lang="en-US" sz="4000" dirty="0" smtClean="0">
                <a:solidFill>
                  <a:srgbClr val="000000"/>
                </a:solidFill>
                <a:latin typeface="+mj-lt"/>
              </a:rPr>
              <a:t>.</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Derive</a:t>
            </a:r>
            <a:r>
              <a:rPr lang="en-US" sz="4000" dirty="0" smtClean="0">
                <a:solidFill>
                  <a:srgbClr val="000000"/>
                </a:solidFill>
                <a:latin typeface="+mj-lt"/>
              </a:rPr>
              <a:t> new </a:t>
            </a:r>
            <a:r>
              <a:rPr lang="en-US" sz="4000" dirty="0">
                <a:solidFill>
                  <a:srgbClr val="000000"/>
                </a:solidFill>
              </a:rPr>
              <a:t>columns</a:t>
            </a:r>
            <a:r>
              <a:rPr lang="en-US" sz="4000" dirty="0" smtClean="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mutate()</a:t>
            </a:r>
            <a:endParaRPr lang="en-US" sz="4000" b="1" dirty="0">
              <a:solidFill>
                <a:srgbClr val="78AAD6"/>
              </a:solidFill>
              <a:latin typeface="+mj-lt"/>
            </a:endParaRP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Change</a:t>
            </a:r>
            <a:r>
              <a:rPr lang="en-US" sz="4000" dirty="0" smtClean="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summarize()</a:t>
            </a:r>
            <a:endParaRPr lang="en-US" sz="4000" b="1" dirty="0">
              <a:solidFill>
                <a:srgbClr val="78AAD6"/>
              </a:solidFill>
              <a:latin typeface="+mj-lt"/>
            </a:endParaRPr>
          </a:p>
        </p:txBody>
      </p:sp>
      <p:sp>
        <p:nvSpPr>
          <p:cNvPr id="3" name="Slide Number Placeholder 2"/>
          <p:cNvSpPr>
            <a:spLocks noGrp="1"/>
          </p:cNvSpPr>
          <p:nvPr>
            <p:ph type="sldNum" idx="12"/>
          </p:nvPr>
        </p:nvSpPr>
        <p:spPr>
          <a:xfrm>
            <a:off x="9309390" y="6440416"/>
            <a:ext cx="2804134" cy="342964"/>
          </a:xfrm>
        </p:spPr>
        <p:txBody>
          <a:bodyPr/>
          <a:lstStyle/>
          <a:p>
            <a:fld id="{00000000-1234-1234-1234-123412341234}" type="slidenum">
              <a:rPr lang="en-US" smtClean="0"/>
              <a:pPr/>
              <a:t>13</a:t>
            </a:fld>
            <a:endParaRPr lang="en-US" dirty="0"/>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latin typeface="+mj-lt"/>
              </a:rPr>
              <a:t>Common </a:t>
            </a:r>
            <a:r>
              <a:rPr lang="en-US" sz="5400" dirty="0">
                <a:solidFill>
                  <a:srgbClr val="000000"/>
                </a:solidFill>
                <a:latin typeface="+mj-lt"/>
              </a:rPr>
              <a:t>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a:t>
            </a:r>
            <a:r>
              <a:rPr lang="en-US" sz="2800" dirty="0" smtClean="0">
                <a:latin typeface="+mj-lt"/>
                <a:ea typeface="Calibri"/>
                <a:cs typeface="Calibri"/>
                <a:sym typeface="Calibri"/>
              </a:rPr>
              <a:t>frame as </a:t>
            </a:r>
            <a:r>
              <a:rPr lang="en-US" sz="2800" dirty="0">
                <a:latin typeface="+mj-lt"/>
                <a:ea typeface="Calibri"/>
                <a:cs typeface="Calibri"/>
                <a:sym typeface="Calibri"/>
              </a:rPr>
              <a:t>its first argument </a:t>
            </a:r>
            <a:r>
              <a:rPr lang="en-US" sz="2800" dirty="0" smtClean="0">
                <a:latin typeface="+mj-lt"/>
                <a:ea typeface="Calibri"/>
                <a:cs typeface="Calibri"/>
                <a:sym typeface="Calibri"/>
              </a:rPr>
              <a:t>and </a:t>
            </a:r>
            <a:r>
              <a:rPr lang="en-US" sz="2800" dirty="0">
                <a:latin typeface="+mj-lt"/>
                <a:ea typeface="Calibri"/>
                <a:cs typeface="Calibri"/>
                <a:sym typeface="Calibri"/>
              </a:rPr>
              <a:t>returns a data </a:t>
            </a:r>
            <a:r>
              <a:rPr lang="en-US" sz="2800" dirty="0" smtClean="0">
                <a:latin typeface="+mj-lt"/>
                <a:ea typeface="Calibri"/>
                <a:cs typeface="Calibri"/>
                <a:sym typeface="Calibri"/>
              </a:rPr>
              <a:t>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smtClean="0">
                  <a:solidFill>
                    <a:srgbClr val="FFFFFF"/>
                  </a:solidFill>
                  <a:latin typeface="+mj-lt"/>
                  <a:ea typeface="Trebuchet MS"/>
                  <a:cs typeface="Trebuchet MS"/>
                  <a:sym typeface="Trebuchet MS"/>
                </a:rPr>
                <a:t>specific  </a:t>
              </a:r>
              <a:r>
                <a:rPr lang="en-US" sz="2800" b="1" dirty="0">
                  <a:solidFill>
                    <a:srgbClr val="FFFFFF"/>
                  </a:solidFill>
                  <a:latin typeface="+mj-lt"/>
                  <a:ea typeface="Trebuchet MS"/>
                  <a:cs typeface="Trebuchet MS"/>
                  <a:sym typeface="Trebuchet MS"/>
                </a:rPr>
                <a:t>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function(</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14</a:t>
            </a:fld>
            <a:endParaRPr lang="en-US"/>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14</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3858179" y="2519421"/>
            <a:ext cx="3872610"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select()</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a:t>
            </a:r>
            <a:r>
              <a:rPr lang="en-US" sz="3200" dirty="0" smtClean="0">
                <a:latin typeface="Calibri"/>
                <a:ea typeface="Calibri"/>
                <a:cs typeface="Calibri"/>
                <a:sym typeface="Calibri"/>
              </a:rPr>
              <a:t>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17</a:t>
            </a:fld>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smtClean="0">
                  <a:solidFill>
                    <a:srgbClr val="FFFFFF"/>
                  </a:solidFill>
                  <a:latin typeface="Trebuchet MS"/>
                  <a:ea typeface="Trebuchet MS"/>
                  <a:cs typeface="Trebuchet MS"/>
                  <a:sym typeface="Trebuchet MS"/>
                </a:rPr>
                <a:t>=</a:t>
              </a:r>
              <a:r>
                <a:rPr lang="en-US" sz="2062" dirty="0" smtClean="0">
                  <a:solidFill>
                    <a:srgbClr val="FFFFFF"/>
                  </a:solidFill>
                  <a:latin typeface="Trebuchet MS"/>
                  <a:ea typeface="Trebuchet MS"/>
                  <a:cs typeface="Trebuchet MS"/>
                  <a:sym typeface="Trebuchet MS"/>
                </a:rPr>
                <a:t> Number of rows</a:t>
              </a:r>
            </a:p>
            <a:p>
              <a:pPr marL="8164">
                <a:lnSpc>
                  <a:spcPct val="116753"/>
                </a:lnSpc>
              </a:pPr>
              <a:r>
                <a:rPr lang="en-US" sz="2400" b="1" dirty="0" smtClean="0">
                  <a:solidFill>
                    <a:srgbClr val="FFFFFF"/>
                  </a:solidFill>
                  <a:latin typeface="Verdana" panose="020B0604030504040204" pitchFamily="34" charset="0"/>
                  <a:ea typeface="Verdana" panose="020B0604030504040204" pitchFamily="34" charset="0"/>
                  <a:cs typeface="Calibri"/>
                  <a:sym typeface="Trebuchet MS"/>
                </a:rPr>
                <a:t>↓</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a:t>
            </a:r>
            <a:r>
              <a:rPr lang="en-US" sz="2800" dirty="0" smtClean="0">
                <a:solidFill>
                  <a:srgbClr val="FFFFFF"/>
                </a:solidFill>
                <a:latin typeface="+mj-lt"/>
                <a:ea typeface="Calibri"/>
                <a:cs typeface="Calibri"/>
                <a:sym typeface="Calibri"/>
              </a:rPr>
              <a:t>helper) </a:t>
            </a:r>
            <a:r>
              <a:rPr lang="en-US" sz="2800" dirty="0">
                <a:solidFill>
                  <a:srgbClr val="FFFFFF"/>
                </a:solidFill>
                <a:latin typeface="+mj-lt"/>
                <a:ea typeface="Calibri"/>
                <a:cs typeface="Calibri"/>
                <a:sym typeface="Calibri"/>
              </a:rPr>
              <a:t>function)</a:t>
            </a:r>
            <a:endParaRPr sz="2800" dirty="0">
              <a:latin typeface="+mj-lt"/>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mtClean="0">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a:t>
            </a:r>
            <a:endParaRPr sz="2652"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18</a:t>
            </a:fld>
            <a:endParaRPr lang="en-US"/>
          </a:p>
        </p:txBody>
      </p:sp>
      <p:sp>
        <p:nvSpPr>
          <p:cNvPr id="23"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 </a:t>
            </a:r>
            <a:r>
              <a:rPr lang="en-US" sz="3200" b="1" dirty="0" smtClean="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20601097"/>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315936"/>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smtClean="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3961063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sz="7200" dirty="0" smtClean="0">
                <a:solidFill>
                  <a:schemeClr val="tx1">
                    <a:lumMod val="75000"/>
                    <a:lumOff val="25000"/>
                  </a:schemeClr>
                </a:solidFill>
                <a:latin typeface="+mj-lt"/>
              </a:rPr>
              <a:t>Data </a:t>
            </a:r>
            <a:r>
              <a:rPr lang="en-US" sz="7200" dirty="0" smtClean="0">
                <a:solidFill>
                  <a:schemeClr val="tx1">
                    <a:lumMod val="75000"/>
                    <a:lumOff val="25000"/>
                  </a:schemeClr>
                </a:solidFill>
                <a:latin typeface="+mj-lt"/>
              </a:rPr>
              <a:t>Transformation</a:t>
            </a:r>
            <a:endParaRPr lang="en-US" sz="7200" dirty="0">
              <a:solidFill>
                <a:schemeClr val="tx1">
                  <a:lumMod val="75000"/>
                  <a:lumOff val="25000"/>
                </a:schemeClr>
              </a:solidFill>
              <a:latin typeface="+mj-lt"/>
            </a:endParaRP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000" dirty="0" smtClean="0">
                <a:solidFill>
                  <a:schemeClr val="tx1">
                    <a:lumMod val="65000"/>
                    <a:lumOff val="35000"/>
                  </a:schemeClr>
                </a:solidFill>
              </a:rPr>
              <a:t>Session </a:t>
            </a:r>
            <a:r>
              <a:rPr lang="en-US" sz="2000" dirty="0" smtClean="0">
                <a:solidFill>
                  <a:schemeClr val="tx1">
                    <a:lumMod val="65000"/>
                    <a:lumOff val="35000"/>
                  </a:schemeClr>
                </a:solidFill>
              </a:rPr>
              <a:t>4</a:t>
            </a:r>
            <a:endParaRPr lang="en-US" sz="2000" dirty="0" smtClean="0">
              <a:solidFill>
                <a:schemeClr val="tx1">
                  <a:lumMod val="65000"/>
                  <a:lumOff val="35000"/>
                </a:schemeClr>
              </a:solidFill>
            </a:endParaRPr>
          </a:p>
          <a:p>
            <a:r>
              <a:rPr lang="en-US" sz="2000" b="1" dirty="0" smtClean="0">
                <a:solidFill>
                  <a:schemeClr val="tx1">
                    <a:lumMod val="65000"/>
                    <a:lumOff val="35000"/>
                  </a:schemeClr>
                </a:solidFill>
              </a:rPr>
              <a:t>Amrom Obstfeld</a:t>
            </a:r>
          </a:p>
          <a:p>
            <a:r>
              <a:rPr lang="en-US" sz="2000" dirty="0" smtClean="0">
                <a:solidFill>
                  <a:schemeClr val="tx1">
                    <a:lumMod val="65000"/>
                    <a:lumOff val="35000"/>
                  </a:schemeClr>
                </a:solidFill>
              </a:rPr>
              <a:t>July 17, 2020</a:t>
            </a:r>
            <a:endParaRPr lang="en-US" sz="2000" dirty="0" smtClean="0">
              <a:solidFill>
                <a:schemeClr val="tx1">
                  <a:lumMod val="65000"/>
                  <a:lumOff val="35000"/>
                </a:scheme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 </a:t>
            </a:r>
            <a:r>
              <a:rPr lang="en-US" sz="3200" b="1" dirty="0" smtClean="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141039753"/>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westerling</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04035073"/>
              </p:ext>
            </p:extLst>
          </p:nvPr>
        </p:nvGraphicFramePr>
        <p:xfrm>
          <a:off x="7484724" y="4160718"/>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err="1" smtClean="0">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smtClean="0">
                          <a:solidFill>
                            <a:srgbClr val="FFFFFF"/>
                          </a:solidFill>
                          <a:effectLst/>
                          <a:latin typeface="Arial" panose="020B0604020202020204" pitchFamily="34" charset="0"/>
                        </a:rPr>
                        <a:t>gender</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smtClean="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20</a:t>
            </a:fld>
            <a:endParaRPr lang="en-US"/>
          </a:p>
        </p:txBody>
      </p:sp>
    </p:spTree>
    <p:extLst>
      <p:ext uri="{BB962C8B-B14F-4D97-AF65-F5344CB8AC3E}">
        <p14:creationId xmlns:p14="http://schemas.microsoft.com/office/powerpoint/2010/main" val="30678730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3">
              <a:extLst/>
            </a:blip>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extLst/>
            </a:blip>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
        <p:nvSpPr>
          <p:cNvPr id="3" name="Slide Number Placeholder 2"/>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2784755250"/>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Alter the code to select just the </a:t>
            </a:r>
            <a:r>
              <a:rPr lang="en-US" sz="3200" dirty="0" err="1" smtClean="0">
                <a:solidFill>
                  <a:srgbClr val="005493"/>
                </a:solidFill>
                <a:latin typeface="Consolas" panose="020B0609020204030204" pitchFamily="49" charset="0"/>
              </a:rPr>
              <a:t>first_name</a:t>
            </a:r>
            <a:r>
              <a:rPr lang="en-US" sz="3200" b="1" dirty="0" smtClean="0">
                <a:solidFill>
                  <a:srgbClr val="005493"/>
                </a:solidFill>
              </a:rPr>
              <a:t> </a:t>
            </a:r>
            <a:r>
              <a:rPr lang="en-US" sz="3200" dirty="0" smtClean="0">
                <a:solidFill>
                  <a:srgbClr val="005493"/>
                </a:solidFill>
                <a:latin typeface="Calibri"/>
                <a:ea typeface="Calibri"/>
                <a:cs typeface="Calibri"/>
                <a:sym typeface="Calibri"/>
              </a:rPr>
              <a:t>column </a:t>
            </a:r>
            <a:r>
              <a:rPr lang="en-US" sz="3200" dirty="0" smtClean="0">
                <a:solidFill>
                  <a:srgbClr val="005493"/>
                </a:solidFill>
                <a:latin typeface="Calibri"/>
                <a:ea typeface="Calibri"/>
                <a:cs typeface="Calibri"/>
                <a:sym typeface="Calibri"/>
              </a:rPr>
              <a:t>from </a:t>
            </a:r>
            <a:r>
              <a:rPr lang="en-US" sz="3200" dirty="0" err="1" smtClean="0">
                <a:solidFill>
                  <a:srgbClr val="005493"/>
                </a:solidFill>
                <a:latin typeface="Consolas" panose="020B0609020204030204" pitchFamily="49" charset="0"/>
                <a:ea typeface="Calibri"/>
                <a:cs typeface="Calibri"/>
                <a:sym typeface="Calibri"/>
              </a:rPr>
              <a:t>covid_testing</a:t>
            </a:r>
            <a:endParaRPr lang="en-US" sz="3200" dirty="0" smtClean="0">
              <a:solidFill>
                <a:srgbClr val="005493"/>
              </a:solidFill>
              <a:latin typeface="Consolas" panose="020B0609020204030204" pitchFamily="49" charset="0"/>
              <a:ea typeface="Calibri"/>
              <a:cs typeface="Calibri"/>
              <a:sym typeface="Calibri"/>
            </a:endParaRPr>
          </a:p>
          <a:p>
            <a:pPr marL="521153" indent="-514350">
              <a:buClr>
                <a:schemeClr val="accent1">
                  <a:lumMod val="75000"/>
                </a:schemeClr>
              </a:buClr>
              <a:buFont typeface="Arial" panose="020B0604020202020204" pitchFamily="34" charset="0"/>
              <a:buChar char="•"/>
            </a:pPr>
            <a:endParaRPr lang="en-US" sz="3200" dirty="0" smtClean="0">
              <a:solidFill>
                <a:srgbClr val="005493"/>
              </a:solidFill>
              <a:latin typeface="Calibri"/>
              <a:ea typeface="Calibri"/>
              <a:cs typeface="Calibri"/>
              <a:sym typeface="Calibri"/>
            </a:endParaRPr>
          </a:p>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If you have time, try to remove the </a:t>
            </a:r>
            <a:r>
              <a:rPr lang="en-US" sz="3200" dirty="0" err="1" smtClean="0">
                <a:solidFill>
                  <a:srgbClr val="005493"/>
                </a:solidFill>
                <a:latin typeface="Consolas" panose="020B0609020204030204" pitchFamily="49" charset="0"/>
              </a:rPr>
              <a:t>first_name</a:t>
            </a:r>
            <a:r>
              <a:rPr lang="en-US" sz="3200" dirty="0" smtClean="0">
                <a:solidFill>
                  <a:srgbClr val="005493"/>
                </a:solidFill>
                <a:latin typeface="Calibri"/>
                <a:ea typeface="Calibri"/>
                <a:cs typeface="Calibri"/>
                <a:sym typeface="Calibri"/>
              </a:rPr>
              <a:t> column</a:t>
            </a:r>
            <a:endParaRPr lang="en-US" sz="3200" dirty="0" smtClean="0">
              <a:solidFill>
                <a:srgbClr val="005493"/>
              </a:solidFill>
              <a:latin typeface="Calibri"/>
              <a:ea typeface="Calibri"/>
              <a:cs typeface="Calibri"/>
              <a:sym typeface="Calibri"/>
            </a:endParaRPr>
          </a:p>
          <a:p>
            <a:pPr marL="6803">
              <a:buClr>
                <a:schemeClr val="accent1">
                  <a:lumMod val="75000"/>
                </a:schemeClr>
              </a:buClr>
            </a:pPr>
            <a:endParaRPr sz="3200" dirty="0" smtClean="0">
              <a:latin typeface="Calibri"/>
              <a:ea typeface="Calibri"/>
              <a:cs typeface="Calibri"/>
              <a:sym typeface="Calibri"/>
            </a:endParaRPr>
          </a:p>
        </p:txBody>
      </p:sp>
      <p:sp>
        <p:nvSpPr>
          <p:cNvPr id="8" name="Rectangle 7"/>
          <p:cNvSpPr/>
          <p:nvPr/>
        </p:nvSpPr>
        <p:spPr>
          <a:xfrm>
            <a:off x="-235885" y="4598577"/>
            <a:ext cx="12503150" cy="584775"/>
          </a:xfrm>
          <a:prstGeom prst="rect">
            <a:avLst/>
          </a:prstGeom>
        </p:spPr>
        <p:txBody>
          <a:bodyPr wrap="square">
            <a:spAutoFit/>
          </a:bodyPr>
          <a:lstStyle/>
          <a:p>
            <a:pPr marL="6803" lvl="0" algn="ctr">
              <a:spcBef>
                <a:spcPts val="2737"/>
              </a:spcBef>
              <a:buClr>
                <a:srgbClr val="4F81BD"/>
              </a:buClr>
            </a:pP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covid_testing_2 &lt;- select(</a:t>
            </a:r>
            <a:r>
              <a:rPr lang="en-US" sz="3200" dirty="0" err="1">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4F81BD">
                    <a:lumMod val="75000"/>
                  </a:srgbClr>
                </a:solidFill>
                <a:latin typeface="Consolas" panose="020B0609020204030204" pitchFamily="49" charset="0"/>
                <a:ea typeface="Courier New"/>
                <a:cs typeface="Consolas" panose="020B0609020204030204" pitchFamily="49" charset="0"/>
                <a:sym typeface="Courier New"/>
              </a:rPr>
              <a:t>_____)</a:t>
            </a:r>
            <a:endPar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endParaRPr>
          </a:p>
        </p:txBody>
      </p:sp>
      <p:sp>
        <p:nvSpPr>
          <p:cNvPr id="7" name="Slide Number Placeholder 6"/>
          <p:cNvSpPr>
            <a:spLocks noGrp="1"/>
          </p:cNvSpPr>
          <p:nvPr>
            <p:ph type="sldNum" sz="quarter" idx="12"/>
          </p:nvPr>
        </p:nvSpPr>
        <p:spPr>
          <a:xfrm>
            <a:off x="11686853" y="6377940"/>
            <a:ext cx="328773" cy="382455"/>
          </a:xfrm>
        </p:spPr>
        <p:txBody>
          <a:bodyPr/>
          <a:lstStyle/>
          <a:p>
            <a:fld id="{E7EBC154-6848-214C-B925-399887F0DE31}" type="slidenum">
              <a:rPr lang="en-US" smtClean="0">
                <a:solidFill>
                  <a:prstClr val="black">
                    <a:lumMod val="95000"/>
                    <a:lumOff val="5000"/>
                  </a:prstClr>
                </a:solidFill>
              </a:rPr>
              <a:pPr/>
              <a:t>22</a:t>
            </a:fld>
            <a:endParaRPr lang="en-US" dirty="0">
              <a:solidFill>
                <a:prstClr val="black">
                  <a:lumMod val="95000"/>
                  <a:lumOff val="5000"/>
                </a:prstClr>
              </a:solidFill>
            </a:endParaRPr>
          </a:p>
        </p:txBody>
      </p:sp>
    </p:spTree>
    <p:extLst>
      <p:ext uri="{BB962C8B-B14F-4D97-AF65-F5344CB8AC3E}">
        <p14:creationId xmlns:p14="http://schemas.microsoft.com/office/powerpoint/2010/main" val="34098661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
        <p:nvSpPr>
          <p:cNvPr id="2" name="Slide Number Placeholder 1"/>
          <p:cNvSpPr>
            <a:spLocks noGrp="1"/>
          </p:cNvSpPr>
          <p:nvPr>
            <p:ph type="sldNum" idx="12"/>
          </p:nvPr>
        </p:nvSpPr>
        <p:spPr/>
        <p:txBody>
          <a:bodyPr/>
          <a:lstStyle/>
          <a:p>
            <a:fld id="{00000000-1234-1234-1234-123412341234}"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24</a:t>
            </a:fld>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smtClean="0">
                  <a:solidFill>
                    <a:srgbClr val="FFFFFF"/>
                  </a:solidFill>
                  <a:latin typeface="Trebuchet MS"/>
                  <a:ea typeface="Trebuchet MS"/>
                  <a:cs typeface="Trebuchet MS"/>
                  <a:sym typeface="Trebuchet MS"/>
                </a:rPr>
                <a:t>  </a:t>
              </a:r>
              <a:r>
                <a:rPr lang="en-US" sz="2062" dirty="0" smtClean="0">
                  <a:solidFill>
                    <a:srgbClr val="FFFFFF"/>
                  </a:solidFill>
                  <a:latin typeface="Trebuchet MS"/>
                  <a:ea typeface="Trebuchet MS"/>
                  <a:cs typeface="Trebuchet MS"/>
                  <a:sym typeface="Trebuchet MS"/>
                </a:rPr>
                <a:t>Number of rows</a:t>
              </a:r>
            </a:p>
            <a:p>
              <a:pPr marL="8164">
                <a:lnSpc>
                  <a:spcPct val="116753"/>
                </a:lnSpc>
              </a:pPr>
              <a:r>
                <a:rPr lang="en-US" sz="2400" b="1" dirty="0" smtClean="0">
                  <a:solidFill>
                    <a:srgbClr val="FFFFFF"/>
                  </a:solidFill>
                  <a:latin typeface="Verdana" panose="020B0604030504040204" pitchFamily="34" charset="0"/>
                  <a:ea typeface="Verdana" panose="020B0604030504040204" pitchFamily="34" charset="0"/>
                  <a:cs typeface="Calibri"/>
                  <a:sym typeface="Trebuchet MS"/>
                </a:rPr>
                <a:t>=</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latin typeface="+mj-lt"/>
              </a:rPr>
              <a:t>Common </a:t>
            </a:r>
            <a:r>
              <a:rPr lang="en-US" sz="5400" dirty="0">
                <a:solidFill>
                  <a:srgbClr val="000000"/>
                </a:solidFill>
                <a:latin typeface="+mj-lt"/>
              </a:rPr>
              <a:t>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a:t>
            </a:r>
            <a:r>
              <a:rPr lang="en-US" sz="2800" dirty="0" smtClean="0">
                <a:latin typeface="+mj-lt"/>
                <a:ea typeface="Calibri"/>
                <a:cs typeface="Calibri"/>
                <a:sym typeface="Calibri"/>
              </a:rPr>
              <a:t>frame as </a:t>
            </a:r>
            <a:r>
              <a:rPr lang="en-US" sz="2800" dirty="0">
                <a:latin typeface="+mj-lt"/>
                <a:ea typeface="Calibri"/>
                <a:cs typeface="Calibri"/>
                <a:sym typeface="Calibri"/>
              </a:rPr>
              <a:t>its first argument and  returns a data </a:t>
            </a:r>
            <a:r>
              <a:rPr lang="en-US" sz="2800" dirty="0" smtClean="0">
                <a:latin typeface="+mj-lt"/>
                <a:ea typeface="Calibri"/>
                <a:cs typeface="Calibri"/>
                <a:sym typeface="Calibri"/>
              </a:rPr>
              <a:t>frame as its output.</a:t>
            </a:r>
            <a:endParaRPr sz="2800" dirty="0">
              <a:latin typeface="+mj-lt"/>
              <a:ea typeface="Calibri"/>
              <a:cs typeface="Calibri"/>
              <a:sym typeface="Calibri"/>
            </a:endParaRPr>
          </a:p>
        </p:txBody>
      </p:sp>
      <p:grpSp>
        <p:nvGrpSpPr>
          <p:cNvPr id="5" name="Group 4"/>
          <p:cNvGrpSpPr/>
          <p:nvPr/>
        </p:nvGrpSpPr>
        <p:grpSpPr>
          <a:xfrm>
            <a:off x="6156811" y="3458139"/>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smtClean="0">
                  <a:solidFill>
                    <a:srgbClr val="FFFFFF"/>
                  </a:solidFill>
                  <a:latin typeface="+mj-lt"/>
                  <a:ea typeface="Trebuchet MS"/>
                  <a:cs typeface="Trebuchet MS"/>
                  <a:sym typeface="Trebuchet MS"/>
                </a:rPr>
                <a:t>specific  </a:t>
              </a:r>
              <a:r>
                <a:rPr lang="en-US" sz="2800" b="1" dirty="0">
                  <a:solidFill>
                    <a:srgbClr val="FFFFFF"/>
                  </a:solidFill>
                  <a:latin typeface="+mj-lt"/>
                  <a:ea typeface="Trebuchet MS"/>
                  <a:cs typeface="Trebuchet MS"/>
                  <a:sym typeface="Trebuchet MS"/>
                </a:rPr>
                <a:t>arguments</a:t>
              </a:r>
              <a:endParaRPr sz="2800" dirty="0">
                <a:latin typeface="+mj-lt"/>
                <a:ea typeface="Trebuchet MS"/>
                <a:cs typeface="Trebuchet MS"/>
                <a:sym typeface="Trebuchet MS"/>
              </a:endParaRPr>
            </a:p>
          </p:txBody>
        </p:sp>
      </p:grpSp>
      <p:grpSp>
        <p:nvGrpSpPr>
          <p:cNvPr id="4" name="Group 3"/>
          <p:cNvGrpSpPr/>
          <p:nvPr/>
        </p:nvGrpSpPr>
        <p:grpSpPr>
          <a:xfrm>
            <a:off x="4832091" y="3435235"/>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function(</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25</a:t>
            </a:fld>
            <a:endParaRPr lang="en-US"/>
          </a:p>
        </p:txBody>
      </p:sp>
    </p:spTree>
    <p:extLst>
      <p:ext uri="{BB962C8B-B14F-4D97-AF65-F5344CB8AC3E}">
        <p14:creationId xmlns:p14="http://schemas.microsoft.com/office/powerpoint/2010/main" val="687966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787045259"/>
              </p:ext>
            </p:extLst>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77557456"/>
              </p:ext>
            </p:extLst>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1" name="Rectangle 20"/>
          <p:cNvSpPr/>
          <p:nvPr/>
        </p:nvSpPr>
        <p:spPr>
          <a:xfrm>
            <a:off x="407729" y="5205669"/>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2" name="Rectangle 21"/>
          <p:cNvSpPr/>
          <p:nvPr/>
        </p:nvSpPr>
        <p:spPr>
          <a:xfrm>
            <a:off x="407728" y="5663266"/>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3" name="Rectangle 22"/>
          <p:cNvSpPr/>
          <p:nvPr/>
        </p:nvSpPr>
        <p:spPr>
          <a:xfrm>
            <a:off x="437464" y="6120862"/>
            <a:ext cx="941283" cy="369332"/>
          </a:xfrm>
          <a:prstGeom prst="rect">
            <a:avLst/>
          </a:prstGeom>
        </p:spPr>
        <p:txBody>
          <a:bodyPr wrap="square">
            <a:spAutoFit/>
          </a:bodyPr>
          <a:lstStyle/>
          <a:p>
            <a:r>
              <a:rPr lang="en-US" sz="1800" b="1" dirty="0" smtClean="0">
                <a:solidFill>
                  <a:schemeClr val="accent1"/>
                </a:solidFill>
              </a:rPr>
              <a:t>TRUE</a:t>
            </a:r>
            <a:endParaRPr lang="en-US" sz="1800" b="1" dirty="0">
              <a:solidFill>
                <a:schemeClr val="accent1"/>
              </a:solidFill>
            </a:endParaRPr>
          </a:p>
        </p:txBody>
      </p:sp>
      <p:sp>
        <p:nvSpPr>
          <p:cNvPr id="10" name="Slide Number Placeholder 9"/>
          <p:cNvSpPr>
            <a:spLocks noGrp="1"/>
          </p:cNvSpPr>
          <p:nvPr>
            <p:ph type="sldNum" idx="12"/>
          </p:nvPr>
        </p:nvSpPr>
        <p:spPr/>
        <p:txBody>
          <a:bodyPr/>
          <a:lstStyle/>
          <a:p>
            <a:fld id="{00000000-1234-1234-1234-123412341234}" type="slidenum">
              <a:rPr lang="en-US" smtClean="0"/>
              <a:pPr/>
              <a:t>27</a:t>
            </a:fld>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3648992827"/>
              </p:ext>
            </p:extLst>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071829116"/>
              </p:ext>
            </p:extLst>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363752447"/>
              </p:ext>
            </p:extLst>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3115097070"/>
              </p:ext>
            </p:extLst>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28</a:t>
            </a:fld>
            <a:endParaRPr lang="en-US"/>
          </a:p>
        </p:txBody>
      </p:sp>
    </p:spTree>
    <p:extLst>
      <p:ext uri="{BB962C8B-B14F-4D97-AF65-F5344CB8AC3E}">
        <p14:creationId xmlns:p14="http://schemas.microsoft.com/office/powerpoint/2010/main" val="27924272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730648011"/>
              </p:ext>
            </p:extLst>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57091616"/>
              </p:ext>
            </p:extLst>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29</a:t>
            </a:fld>
            <a:endParaRPr lang="en-US"/>
          </a:p>
        </p:txBody>
      </p:sp>
    </p:spTree>
    <p:extLst>
      <p:ext uri="{BB962C8B-B14F-4D97-AF65-F5344CB8AC3E}">
        <p14:creationId xmlns:p14="http://schemas.microsoft.com/office/powerpoint/2010/main" val="15102626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p:cNvGraphicFramePr>
            <a:graphicFrameLocks noGrp="1"/>
          </p:cNvGraphicFramePr>
          <p:nvPr>
            <p:extLst>
              <p:ext uri="{D42A27DB-BD31-4B8C-83A1-F6EECF244321}">
                <p14:modId xmlns:p14="http://schemas.microsoft.com/office/powerpoint/2010/main" val="1400085577"/>
              </p:ext>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July 16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Session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dirty="0">
                          <a:solidFill>
                            <a:srgbClr val="0000FF"/>
                          </a:solidFill>
                          <a:effectLst/>
                          <a:latin typeface="Arial" panose="020B0604020202020204" pitchFamily="34" charset="0"/>
                        </a:rPr>
                        <a:t>Instructor</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- 1:30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1:30 pm - 2:15 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Introduction to R and </a:t>
                      </a:r>
                      <a:r>
                        <a:rPr lang="en-US" sz="1800" b="0" i="0" u="none" strike="noStrike" kern="1200" dirty="0" err="1">
                          <a:solidFill>
                            <a:srgbClr val="212121"/>
                          </a:solidFill>
                          <a:effectLst/>
                          <a:latin typeface="Arial" panose="020B0604020202020204" pitchFamily="34" charset="0"/>
                          <a:ea typeface="+mn-ea"/>
                          <a:cs typeface="+mn-cs"/>
                        </a:rPr>
                        <a:t>RStudio</a:t>
                      </a:r>
                      <a:r>
                        <a:rPr lang="en-US" sz="18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2:30 pm - 3:15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Reproducible </a:t>
                      </a:r>
                      <a:r>
                        <a:rPr lang="en-US" sz="1800" b="0" i="0" u="none" strike="noStrike" dirty="0">
                          <a:solidFill>
                            <a:srgbClr val="212121"/>
                          </a:solidFill>
                          <a:effectLst/>
                          <a:latin typeface="Arial" panose="020B0604020202020204" pitchFamily="34" charset="0"/>
                        </a:rPr>
                        <a:t>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Patrick Mathias</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3:30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Visualization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Stephan Kadauke</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a:solidFill>
                            <a:srgbClr val="000000"/>
                          </a:solidFill>
                          <a:effectLst/>
                          <a:latin typeface="Arial" panose="020B0604020202020204" pitchFamily="34" charset="0"/>
                        </a:rPr>
                        <a:t>July 17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- 2:30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Transformation </a:t>
                      </a:r>
                      <a:r>
                        <a:rPr lang="en-US" sz="1800" b="0" i="0" u="none" strike="noStrike" dirty="0">
                          <a:solidFill>
                            <a:srgbClr val="212121"/>
                          </a:solidFill>
                          <a:effectLst/>
                          <a:latin typeface="Arial" panose="020B0604020202020204" pitchFamily="34" charset="0"/>
                        </a:rPr>
                        <a:t>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Amrom Obstfeld</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2:45 pm - 4:15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Statistical </a:t>
                      </a:r>
                      <a:r>
                        <a:rPr lang="en-US" sz="1800" b="0" i="0" u="none" strike="noStrike" dirty="0" smtClean="0">
                          <a:solidFill>
                            <a:srgbClr val="212121"/>
                          </a:solidFill>
                          <a:effectLst/>
                          <a:latin typeface="Arial" panose="020B0604020202020204" pitchFamily="34" charset="0"/>
                        </a:rPr>
                        <a:t>Analysis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Dan Herman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4:30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Advanced </a:t>
                      </a:r>
                      <a:r>
                        <a:rPr lang="en-US" sz="1800" b="0" i="0" u="none" strike="noStrike" dirty="0" smtClean="0">
                          <a:solidFill>
                            <a:srgbClr val="212121"/>
                          </a:solidFill>
                          <a:effectLst/>
                          <a:latin typeface="Arial" panose="020B0604020202020204" pitchFamily="34" charset="0"/>
                        </a:rPr>
                        <a:t>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Rectangle 1"/>
          <p:cNvSpPr/>
          <p:nvPr/>
        </p:nvSpPr>
        <p:spPr>
          <a:xfrm>
            <a:off x="883579" y="4495601"/>
            <a:ext cx="10880330" cy="611312"/>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idx="12"/>
          </p:nvPr>
        </p:nvSpPr>
        <p:spPr>
          <a:xfrm>
            <a:off x="9307360" y="6475546"/>
            <a:ext cx="2804134" cy="342964"/>
          </a:xfrm>
        </p:spPr>
        <p:txBody>
          <a:bodyPr/>
          <a:lstStyle/>
          <a:p>
            <a:fld id="{00000000-1234-1234-1234-123412341234}" type="slidenum">
              <a:rPr lang="en-US" smtClean="0"/>
              <a:pPr/>
              <a:t>3</a:t>
            </a:fld>
            <a:endParaRPr lang="en-US" dirty="0"/>
          </a:p>
        </p:txBody>
      </p:sp>
    </p:spTree>
    <p:extLst>
      <p:ext uri="{BB962C8B-B14F-4D97-AF65-F5344CB8AC3E}">
        <p14:creationId xmlns:p14="http://schemas.microsoft.com/office/powerpoint/2010/main" val="10194874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30</a:t>
            </a:fld>
            <a:endParaRPr lang="en-US"/>
          </a:p>
        </p:txBody>
      </p:sp>
    </p:spTree>
    <p:extLst>
      <p:ext uri="{BB962C8B-B14F-4D97-AF65-F5344CB8AC3E}">
        <p14:creationId xmlns:p14="http://schemas.microsoft.com/office/powerpoint/2010/main" val="3372054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dirty="0">
                <a:latin typeface="Consolas" panose="020B0609020204030204" pitchFamily="49" charset="0"/>
              </a:rPr>
              <a:t>1 == 1</a:t>
            </a: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32</a:t>
            </a:fld>
            <a:endParaRPr lang="en-US"/>
          </a:p>
        </p:txBody>
      </p:sp>
    </p:spTree>
    <p:extLst>
      <p:ext uri="{BB962C8B-B14F-4D97-AF65-F5344CB8AC3E}">
        <p14:creationId xmlns:p14="http://schemas.microsoft.com/office/powerpoint/2010/main" val="1217774732"/>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pPr algn="ctr"/>
            <a:r>
              <a:rPr lang="en-US" sz="3750" dirty="0" smtClean="0">
                <a:latin typeface="Consolas" panose="020B0609020204030204" pitchFamily="49" charset="0"/>
              </a:rPr>
              <a:t>3</a:t>
            </a:r>
            <a:r>
              <a:rPr sz="3750" dirty="0" smtClean="0">
                <a:latin typeface="Consolas" panose="020B0609020204030204" pitchFamily="49" charset="0"/>
              </a:rPr>
              <a:t> </a:t>
            </a:r>
            <a:r>
              <a:rPr lang="en-US" sz="3750" dirty="0" smtClean="0">
                <a:latin typeface="Consolas" panose="020B0609020204030204" pitchFamily="49" charset="0"/>
              </a:rPr>
              <a:t>!=</a:t>
            </a:r>
            <a:r>
              <a:rPr sz="3750" dirty="0" smtClean="0">
                <a:latin typeface="Consolas" panose="020B0609020204030204" pitchFamily="49" charset="0"/>
              </a:rPr>
              <a:t> </a:t>
            </a:r>
            <a:r>
              <a:rPr lang="en-US" sz="3750" dirty="0" smtClean="0">
                <a:latin typeface="Consolas" panose="020B0609020204030204" pitchFamily="49" charset="0"/>
              </a:rPr>
              <a:t>1</a:t>
            </a:r>
            <a:endParaRPr sz="3750" dirty="0">
              <a:latin typeface="Consolas" panose="020B0609020204030204" pitchFamily="49" charset="0"/>
            </a:endParaRP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33</a:t>
            </a:fld>
            <a:endParaRPr lang="en-US"/>
          </a:p>
        </p:txBody>
      </p:sp>
    </p:spTree>
    <p:extLst>
      <p:ext uri="{BB962C8B-B14F-4D97-AF65-F5344CB8AC3E}">
        <p14:creationId xmlns:p14="http://schemas.microsoft.com/office/powerpoint/2010/main" val="2588662325"/>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3" name="Google Shape;403;p41"/>
          <p:cNvSpPr txBox="1">
            <a:spLocks noGrp="1"/>
          </p:cNvSpPr>
          <p:nvPr>
            <p:ph type="title"/>
          </p:nvPr>
        </p:nvSpPr>
        <p:spPr>
          <a:xfrm>
            <a:off x="3929576" y="684400"/>
            <a:ext cx="527157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Boolean operators</a:t>
            </a:r>
            <a:endParaRPr dirty="0"/>
          </a:p>
        </p:txBody>
      </p:sp>
      <p:graphicFrame>
        <p:nvGraphicFramePr>
          <p:cNvPr id="404" name="Google Shape;404;p41"/>
          <p:cNvGraphicFramePr/>
          <p:nvPr>
            <p:extLst>
              <p:ext uri="{D42A27DB-BD31-4B8C-83A1-F6EECF244321}">
                <p14:modId xmlns:p14="http://schemas.microsoft.com/office/powerpoint/2010/main" val="1591926483"/>
              </p:ext>
            </p:extLst>
          </p:nvPr>
        </p:nvGraphicFramePr>
        <p:xfrm>
          <a:off x="3067050" y="2457274"/>
          <a:ext cx="5791200" cy="2895775"/>
        </p:xfrm>
        <a:graphic>
          <a:graphicData uri="http://schemas.openxmlformats.org/drawingml/2006/table">
            <a:tbl>
              <a:tblPr firstRow="1" bandRow="1">
                <a:noFill/>
                <a:tableStyleId>{809C1C93-8995-4D9E-87C8-A8817AF97DB9}</a:tableStyleId>
              </a:tblPr>
              <a:tblGrid>
                <a:gridCol w="2940602">
                  <a:extLst>
                    <a:ext uri="{9D8B030D-6E8A-4147-A177-3AD203B41FA5}">
                      <a16:colId xmlns:a16="http://schemas.microsoft.com/office/drawing/2014/main" val="20000"/>
                    </a:ext>
                  </a:extLst>
                </a:gridCol>
                <a:gridCol w="2850598">
                  <a:extLst>
                    <a:ext uri="{9D8B030D-6E8A-4147-A177-3AD203B41FA5}">
                      <a16:colId xmlns:a16="http://schemas.microsoft.com/office/drawing/2014/main" val="20001"/>
                    </a:ext>
                  </a:extLst>
                </a:gridCol>
              </a:tblGrid>
              <a:tr h="638113">
                <a:tc>
                  <a:txBody>
                    <a:bodyPr/>
                    <a:lstStyle/>
                    <a:p>
                      <a:pPr marL="12700" marR="0" lvl="0" indent="0" algn="ctr" rtl="0">
                        <a:lnSpc>
                          <a:spcPct val="100000"/>
                        </a:lnSpc>
                        <a:spcBef>
                          <a:spcPts val="0"/>
                        </a:spcBef>
                        <a:spcAft>
                          <a:spcPts val="0"/>
                        </a:spcAft>
                        <a:buNone/>
                      </a:pPr>
                      <a:r>
                        <a:rPr lang="en-US" sz="2800" u="none" strike="noStrike" cap="none" dirty="0">
                          <a:solidFill>
                            <a:schemeClr val="bg1">
                              <a:lumMod val="50000"/>
                            </a:schemeClr>
                          </a:solidFill>
                          <a:latin typeface="+mj-lt"/>
                          <a:ea typeface="Courier New"/>
                          <a:cs typeface="Courier New"/>
                          <a:sym typeface="Courier New"/>
                        </a:rPr>
                        <a:t>a</a:t>
                      </a:r>
                      <a:r>
                        <a:rPr lang="en-US" sz="2800" u="none" strike="noStrike" cap="none" dirty="0">
                          <a:solidFill>
                            <a:srgbClr val="D6D6D6"/>
                          </a:solidFill>
                          <a:latin typeface="+mj-lt"/>
                          <a:ea typeface="Courier New"/>
                          <a:cs typeface="Courier New"/>
                          <a:sym typeface="Courier New"/>
                        </a:rPr>
                        <a:t> </a:t>
                      </a:r>
                      <a:r>
                        <a:rPr lang="en-US" sz="2800" u="none" strike="noStrike" cap="none" dirty="0">
                          <a:latin typeface="+mj-lt"/>
                          <a:ea typeface="Courier New"/>
                          <a:cs typeface="Courier New"/>
                          <a:sym typeface="Courier New"/>
                        </a:rPr>
                        <a:t>&amp; </a:t>
                      </a:r>
                      <a:r>
                        <a:rPr lang="en-US" sz="2800" b="0" i="0" u="none" strike="noStrike" cap="none" dirty="0">
                          <a:solidFill>
                            <a:schemeClr val="bg1">
                              <a:lumMod val="50000"/>
                            </a:schemeClr>
                          </a:solidFill>
                          <a:latin typeface="+mj-lt"/>
                          <a:ea typeface="Courier New"/>
                          <a:cs typeface="Courier New"/>
                          <a:sym typeface="Courier New"/>
                        </a:rPr>
                        <a:t>b</a:t>
                      </a:r>
                      <a:endParaRPr sz="2800" b="0" i="0" u="none" strike="noStrike" cap="none" dirty="0">
                        <a:solidFill>
                          <a:schemeClr val="bg1">
                            <a:lumMod val="50000"/>
                          </a:schemeClr>
                        </a:solidFill>
                        <a:latin typeface="+mj-lt"/>
                        <a:ea typeface="Courier New"/>
                        <a:cs typeface="Courier New"/>
                        <a:sym typeface="Courier New"/>
                      </a:endParaRPr>
                    </a:p>
                  </a:txBody>
                  <a:tcPr marL="0" marR="0" marT="70460"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800" u="none" strike="noStrike" cap="none" dirty="0">
                          <a:latin typeface="+mj-lt"/>
                          <a:ea typeface="Calibri"/>
                          <a:cs typeface="Calibri"/>
                          <a:sym typeface="Calibri"/>
                        </a:rPr>
                        <a:t>and</a:t>
                      </a:r>
                      <a:endParaRPr sz="2800" u="none" strike="noStrike" cap="none" dirty="0">
                        <a:latin typeface="+mj-lt"/>
                        <a:ea typeface="Calibri"/>
                        <a:cs typeface="Calibri"/>
                        <a:sym typeface="Calibri"/>
                      </a:endParaRPr>
                    </a:p>
                  </a:txBody>
                  <a:tcPr marL="0" marR="0" marT="46205"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638113">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mj-lt"/>
                          <a:ea typeface="Courier New"/>
                          <a:cs typeface="Courier New"/>
                          <a:sym typeface="Courier New"/>
                        </a:rPr>
                        <a:t>a</a:t>
                      </a:r>
                      <a:r>
                        <a:rPr lang="en-US" sz="2800" u="none" strike="noStrike" cap="none" dirty="0">
                          <a:solidFill>
                            <a:srgbClr val="D6D6D6"/>
                          </a:solidFill>
                          <a:latin typeface="+mj-lt"/>
                          <a:ea typeface="Courier New"/>
                          <a:cs typeface="Courier New"/>
                          <a:sym typeface="Courier New"/>
                        </a:rPr>
                        <a:t> </a:t>
                      </a:r>
                      <a:r>
                        <a:rPr lang="en-US" sz="2800" u="none" strike="noStrike" cap="none" dirty="0">
                          <a:latin typeface="+mj-lt"/>
                          <a:ea typeface="Courier New"/>
                          <a:cs typeface="Courier New"/>
                          <a:sym typeface="Courier New"/>
                        </a:rPr>
                        <a:t>| </a:t>
                      </a:r>
                      <a:r>
                        <a:rPr lang="en-US" sz="2800" b="0" i="0" u="none" strike="noStrike" cap="none" dirty="0">
                          <a:solidFill>
                            <a:schemeClr val="bg1">
                              <a:lumMod val="50000"/>
                            </a:schemeClr>
                          </a:solidFill>
                          <a:latin typeface="+mj-lt"/>
                          <a:ea typeface="Courier New"/>
                          <a:cs typeface="Courier New"/>
                          <a:sym typeface="Courier New"/>
                        </a:rPr>
                        <a:t>b</a:t>
                      </a:r>
                      <a:endParaRPr sz="2800" b="0" i="0" u="none" strike="noStrike" cap="none" dirty="0">
                        <a:solidFill>
                          <a:schemeClr val="bg1">
                            <a:lumMod val="50000"/>
                          </a:schemeClr>
                        </a:solidFill>
                        <a:latin typeface="+mj-lt"/>
                        <a:ea typeface="Courier New"/>
                        <a:cs typeface="Courier New"/>
                        <a:sym typeface="Courier New"/>
                      </a:endParaRPr>
                    </a:p>
                  </a:txBody>
                  <a:tcPr marL="0" marR="0" marT="70460"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800" u="none" strike="noStrike" cap="none">
                          <a:latin typeface="+mj-lt"/>
                          <a:ea typeface="Calibri"/>
                          <a:cs typeface="Calibri"/>
                          <a:sym typeface="Calibri"/>
                        </a:rPr>
                        <a:t>or</a:t>
                      </a:r>
                      <a:endParaRPr sz="2800" u="none" strike="noStrike" cap="none">
                        <a:latin typeface="+mj-lt"/>
                        <a:ea typeface="Calibri"/>
                        <a:cs typeface="Calibri"/>
                        <a:sym typeface="Calibri"/>
                      </a:endParaRPr>
                    </a:p>
                  </a:txBody>
                  <a:tcPr marL="0" marR="0" marT="46205"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638113">
                <a:tc>
                  <a:txBody>
                    <a:bodyPr/>
                    <a:lstStyle/>
                    <a:p>
                      <a:pPr marL="0" marR="0" lvl="0" indent="0" algn="ctr" rtl="0">
                        <a:lnSpc>
                          <a:spcPct val="100000"/>
                        </a:lnSpc>
                        <a:spcBef>
                          <a:spcPts val="0"/>
                        </a:spcBef>
                        <a:spcAft>
                          <a:spcPts val="0"/>
                        </a:spcAft>
                        <a:buNone/>
                      </a:pPr>
                      <a:r>
                        <a:rPr lang="en-US" sz="2800" u="none" strike="noStrike" cap="none" dirty="0">
                          <a:latin typeface="+mj-lt"/>
                          <a:ea typeface="Courier New"/>
                          <a:cs typeface="Courier New"/>
                          <a:sym typeface="Courier New"/>
                        </a:rPr>
                        <a:t>!</a:t>
                      </a:r>
                      <a:r>
                        <a:rPr lang="en-US" sz="2800" b="0" i="0" u="none" strike="noStrike" cap="none" dirty="0">
                          <a:solidFill>
                            <a:schemeClr val="bg1">
                              <a:lumMod val="50000"/>
                            </a:schemeClr>
                          </a:solidFill>
                          <a:latin typeface="+mj-lt"/>
                          <a:ea typeface="Courier New"/>
                          <a:cs typeface="Courier New"/>
                          <a:sym typeface="Courier New"/>
                        </a:rPr>
                        <a:t>a</a:t>
                      </a:r>
                      <a:endParaRPr sz="2800" b="0" i="0" u="none" strike="noStrike" cap="none" dirty="0">
                        <a:solidFill>
                          <a:schemeClr val="bg1">
                            <a:lumMod val="50000"/>
                          </a:schemeClr>
                        </a:solidFill>
                        <a:latin typeface="+mj-lt"/>
                        <a:ea typeface="Courier New"/>
                        <a:cs typeface="Courier New"/>
                        <a:sym typeface="Courier New"/>
                      </a:endParaRPr>
                    </a:p>
                  </a:txBody>
                  <a:tcPr marL="0" marR="0" marT="70460"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lgn="ctr">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800" u="none" strike="noStrike" cap="none" dirty="0">
                          <a:latin typeface="+mj-lt"/>
                          <a:ea typeface="Calibri"/>
                          <a:cs typeface="Calibri"/>
                          <a:sym typeface="Calibri"/>
                        </a:rPr>
                        <a:t>not</a:t>
                      </a:r>
                      <a:endParaRPr sz="2800" u="none" strike="noStrike" cap="none" dirty="0">
                        <a:latin typeface="+mj-lt"/>
                        <a:ea typeface="Calibri"/>
                        <a:cs typeface="Calibri"/>
                        <a:sym typeface="Calibri"/>
                      </a:endParaRPr>
                    </a:p>
                  </a:txBody>
                  <a:tcPr marL="0" marR="0" marT="46205"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lgn="ctr">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981436">
                <a:tc>
                  <a:txBody>
                    <a:bodyPr/>
                    <a:lstStyle/>
                    <a:p>
                      <a:pPr marL="406400" indent="-406400" defTabSz="914400">
                        <a:defRPr sz="1800"/>
                      </a:pPr>
                      <a:r>
                        <a:rPr lang="en-US" sz="2800" dirty="0" smtClean="0">
                          <a:latin typeface="+mj-lt"/>
                          <a:ea typeface="Monaco"/>
                          <a:cs typeface="Monaco"/>
                          <a:sym typeface="Monaco"/>
                        </a:rPr>
                        <a:t>          </a:t>
                      </a:r>
                      <a:r>
                        <a:rPr lang="en-US" sz="2800" baseline="0" dirty="0" smtClean="0">
                          <a:latin typeface="+mj-lt"/>
                          <a:ea typeface="Monaco"/>
                          <a:cs typeface="Monaco"/>
                          <a:sym typeface="Monaco"/>
                        </a:rPr>
                        <a:t> </a:t>
                      </a:r>
                      <a:r>
                        <a:rPr sz="2800" dirty="0" smtClean="0">
                          <a:latin typeface="+mj-lt"/>
                          <a:ea typeface="Monaco"/>
                          <a:cs typeface="Monaco"/>
                          <a:sym typeface="Monaco"/>
                        </a:rPr>
                        <a:t>( </a:t>
                      </a:r>
                      <a:r>
                        <a:rPr lang="en-US" sz="2800" dirty="0" smtClean="0">
                          <a:latin typeface="+mj-lt"/>
                          <a:ea typeface="Monaco"/>
                          <a:cs typeface="Monaco"/>
                          <a:sym typeface="Monaco"/>
                        </a:rPr>
                        <a:t>   </a:t>
                      </a:r>
                      <a:r>
                        <a:rPr sz="2800" dirty="0" smtClean="0">
                          <a:latin typeface="+mj-lt"/>
                          <a:ea typeface="Monaco"/>
                          <a:cs typeface="Monaco"/>
                          <a:sym typeface="Monaco"/>
                        </a:rPr>
                        <a:t>)</a:t>
                      </a:r>
                      <a:r>
                        <a:rPr sz="2800" dirty="0">
                          <a:latin typeface="+mj-lt"/>
                          <a:ea typeface="Monaco"/>
                          <a:cs typeface="Monaco"/>
                          <a:sym typeface="Monaco"/>
                        </a:rPr>
                        <a:t>
</a:t>
                      </a:r>
                    </a:p>
                  </a:txBody>
                  <a:tcPr marL="50800" marR="50800" marT="50800" marB="50800" anchor="ctr" horzOverflow="overflow">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indent="-38100" algn="l" defTabSz="914400">
                        <a:defRPr sz="1800"/>
                      </a:pPr>
                      <a:r>
                        <a:rPr sz="2800" dirty="0" smtClean="0">
                          <a:latin typeface="+mj-lt"/>
                          <a:ea typeface="Helvetica"/>
                          <a:cs typeface="Helvetica"/>
                          <a:sym typeface="Helvetica"/>
                        </a:rPr>
                        <a:t>group </a:t>
                      </a:r>
                      <a:r>
                        <a:rPr sz="2800" dirty="0">
                          <a:latin typeface="+mj-lt"/>
                          <a:ea typeface="Helvetica"/>
                          <a:cs typeface="Helvetica"/>
                          <a:sym typeface="Helvetica"/>
                        </a:rPr>
                        <a:t>tests </a:t>
                      </a:r>
                      <a:r>
                        <a:rPr sz="2800" dirty="0" smtClean="0">
                          <a:latin typeface="+mj-lt"/>
                          <a:ea typeface="Helvetica"/>
                          <a:cs typeface="Helvetica"/>
                          <a:sym typeface="Helvetica"/>
                        </a:rPr>
                        <a:t>&amp; </a:t>
                      </a:r>
                      <a:r>
                        <a:rPr sz="2800" dirty="0">
                          <a:latin typeface="+mj-lt"/>
                          <a:ea typeface="Helvetica"/>
                          <a:cs typeface="Helvetica"/>
                          <a:sym typeface="Helvetica"/>
                        </a:rPr>
                        <a:t>evaluates </a:t>
                      </a:r>
                      <a:r>
                        <a:rPr lang="en-US" sz="2800" dirty="0" smtClean="0">
                          <a:latin typeface="+mj-lt"/>
                          <a:ea typeface="Helvetica"/>
                          <a:cs typeface="Helvetica"/>
                          <a:sym typeface="Helvetica"/>
                        </a:rPr>
                        <a:t>first</a:t>
                      </a:r>
                      <a:endParaRPr sz="2800" dirty="0">
                        <a:latin typeface="+mj-lt"/>
                        <a:ea typeface="Helvetica"/>
                        <a:cs typeface="Helvetica"/>
                        <a:sym typeface="Helvetica"/>
                      </a:endParaRPr>
                    </a:p>
                  </a:txBody>
                  <a:tcPr marL="50800" marR="50800" marT="50800" marB="50800" anchor="ctr" horzOverflow="overflow">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bl>
          </a:graphicData>
        </a:graphic>
      </p:graphicFrame>
      <p:sp>
        <p:nvSpPr>
          <p:cNvPr id="405" name="Google Shape;405;p41"/>
          <p:cNvSpPr txBox="1"/>
          <p:nvPr/>
        </p:nvSpPr>
        <p:spPr>
          <a:xfrm>
            <a:off x="5214129" y="1846368"/>
            <a:ext cx="1732821" cy="472821"/>
          </a:xfrm>
          <a:prstGeom prst="rect">
            <a:avLst/>
          </a:prstGeom>
          <a:noFill/>
          <a:ln>
            <a:noFill/>
          </a:ln>
        </p:spPr>
        <p:txBody>
          <a:bodyPr spcFirstLastPara="1" wrap="square" lIns="0" tIns="6455" rIns="0" bIns="0" anchor="t" anchorCtr="0">
            <a:noAutofit/>
          </a:bodyPr>
          <a:lstStyle/>
          <a:p>
            <a:pPr marL="6803"/>
            <a:r>
              <a:rPr lang="en-US" sz="2652">
                <a:solidFill>
                  <a:srgbClr val="53585F"/>
                </a:solidFill>
                <a:latin typeface="Calibri"/>
                <a:ea typeface="Calibri"/>
                <a:cs typeface="Calibri"/>
                <a:sym typeface="Calibri"/>
              </a:rPr>
              <a:t>?base::Logic</a:t>
            </a:r>
            <a:endParaRPr sz="2652">
              <a:latin typeface="Calibri"/>
              <a:ea typeface="Calibri"/>
              <a:cs typeface="Calibri"/>
              <a:sym typeface="Calibri"/>
            </a:endParaRPr>
          </a:p>
        </p:txBody>
      </p:sp>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2085585" y="3046663"/>
            <a:ext cx="8260914"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pPr algn="ctr"/>
            <a:r>
              <a:rPr lang="en-US" sz="3750" dirty="0" smtClean="0">
                <a:latin typeface="Consolas" panose="020B0609020204030204" pitchFamily="49" charset="0"/>
              </a:rPr>
              <a:t>(3</a:t>
            </a:r>
            <a:r>
              <a:rPr sz="3750" dirty="0" smtClean="0">
                <a:latin typeface="Consolas" panose="020B0609020204030204" pitchFamily="49" charset="0"/>
              </a:rPr>
              <a:t> </a:t>
            </a:r>
            <a:r>
              <a:rPr lang="en-US" sz="3750" dirty="0" smtClean="0">
                <a:latin typeface="Consolas" panose="020B0609020204030204" pitchFamily="49" charset="0"/>
              </a:rPr>
              <a:t>&gt;</a:t>
            </a:r>
            <a:r>
              <a:rPr sz="3750" dirty="0" smtClean="0">
                <a:latin typeface="Consolas" panose="020B0609020204030204" pitchFamily="49" charset="0"/>
              </a:rPr>
              <a:t> </a:t>
            </a:r>
            <a:r>
              <a:rPr lang="en-US" sz="3750" dirty="0" smtClean="0">
                <a:latin typeface="Consolas" panose="020B0609020204030204" pitchFamily="49" charset="0"/>
              </a:rPr>
              <a:t>1) &amp; ("stark" != "STARK")</a:t>
            </a:r>
            <a:endParaRPr sz="3750" dirty="0">
              <a:latin typeface="Consolas" panose="020B0609020204030204" pitchFamily="49" charset="0"/>
            </a:endParaRP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35</a:t>
            </a:fld>
            <a:endParaRPr lang="en-US"/>
          </a:p>
        </p:txBody>
      </p:sp>
    </p:spTree>
    <p:extLst>
      <p:ext uri="{BB962C8B-B14F-4D97-AF65-F5344CB8AC3E}">
        <p14:creationId xmlns:p14="http://schemas.microsoft.com/office/powerpoint/2010/main" val="714269665"/>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smtClean="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idx="12"/>
          </p:nvPr>
        </p:nvSpPr>
        <p:spPr>
          <a:xfrm>
            <a:off x="9291808" y="6327837"/>
            <a:ext cx="2804134" cy="342964"/>
          </a:xfrm>
        </p:spPr>
        <p:txBody>
          <a:bodyPr/>
          <a:lstStyle/>
          <a:p>
            <a:fld id="{00000000-1234-1234-1234-123412341234}" type="slidenum">
              <a:rPr lang="en-US" smtClean="0"/>
              <a:pPr/>
              <a:t>36</a:t>
            </a:fld>
            <a:endParaRPr lang="en-US" dirty="0"/>
          </a:p>
        </p:txBody>
      </p:sp>
    </p:spTree>
    <p:extLst>
      <p:ext uri="{BB962C8B-B14F-4D97-AF65-F5344CB8AC3E}">
        <p14:creationId xmlns:p14="http://schemas.microsoft.com/office/powerpoint/2010/main" val="31082332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37</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latin typeface="Arial" panose="020B0604020202020204" pitchFamily="34" charset="0"/>
                <a:cs typeface="Arial" panose="020B0604020202020204" pitchFamily="34" charset="0"/>
              </a:rPr>
              <a:t>Your Turn </a:t>
            </a:r>
            <a:r>
              <a:rPr lang="en-US" dirty="0" smtClean="0">
                <a:solidFill>
                  <a:srgbClr val="005493"/>
                </a:solidFill>
                <a:latin typeface="Arial" panose="020B0604020202020204" pitchFamily="34" charset="0"/>
                <a:cs typeface="Arial" panose="020B0604020202020204" pitchFamily="34" charset="0"/>
              </a:rPr>
              <a:t>3</a:t>
            </a:r>
            <a:endParaRPr lang="en-US" dirty="0">
              <a:solidFill>
                <a:srgbClr val="005493"/>
              </a:solidFill>
              <a:latin typeface="Arial" panose="020B0604020202020204" pitchFamily="34" charset="0"/>
              <a:cs typeface="Arial" panose="020B0604020202020204" pitchFamily="34" charset="0"/>
            </a:endParaRP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smtClean="0">
                <a:solidFill>
                  <a:srgbClr val="005493"/>
                </a:solidFill>
                <a:latin typeface="Arial" panose="020B0604020202020204" pitchFamily="34" charset="0"/>
                <a:ea typeface="Calibri"/>
                <a:cs typeface="Arial" panose="020B0604020202020204" pitchFamily="34" charset="0"/>
                <a:sym typeface="Calibri"/>
              </a:rPr>
              <a:t>Use filter() with the </a:t>
            </a:r>
            <a:r>
              <a:rPr lang="en-US" sz="3200" dirty="0">
                <a:solidFill>
                  <a:srgbClr val="005493"/>
                </a:solidFill>
                <a:latin typeface="Arial" panose="020B0604020202020204" pitchFamily="34" charset="0"/>
                <a:ea typeface="Calibri"/>
                <a:cs typeface="Arial" panose="020B0604020202020204" pitchFamily="34" charset="0"/>
                <a:sym typeface="Calibri"/>
              </a:rPr>
              <a:t>logical operators to </a:t>
            </a:r>
            <a:r>
              <a:rPr lang="en-US" sz="3200" dirty="0" smtClean="0">
                <a:solidFill>
                  <a:srgbClr val="005493"/>
                </a:solidFill>
                <a:latin typeface="Arial" panose="020B0604020202020204" pitchFamily="34" charset="0"/>
                <a:ea typeface="Calibri"/>
                <a:cs typeface="Arial" panose="020B0604020202020204" pitchFamily="34" charset="0"/>
                <a:sym typeface="Calibri"/>
              </a:rPr>
              <a:t>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smtClean="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test for patients </a:t>
            </a:r>
            <a:r>
              <a:rPr lang="en-US" sz="2800" b="1" dirty="0">
                <a:solidFill>
                  <a:srgbClr val="005493"/>
                </a:solidFill>
                <a:latin typeface="Arial" panose="020B0604020202020204" pitchFamily="34" charset="0"/>
                <a:ea typeface="Calibri"/>
                <a:cs typeface="Arial" panose="020B0604020202020204" pitchFamily="34" charset="0"/>
                <a:sym typeface="Calibri"/>
              </a:rPr>
              <a:t>over age </a:t>
            </a:r>
            <a:r>
              <a:rPr lang="en-US" sz="2800" b="1" dirty="0" smtClean="0">
                <a:solidFill>
                  <a:srgbClr val="005493"/>
                </a:solidFill>
                <a:latin typeface="Arial" panose="020B0604020202020204" pitchFamily="34" charset="0"/>
                <a:ea typeface="Calibri"/>
                <a:cs typeface="Arial" panose="020B0604020202020204" pitchFamily="34" charset="0"/>
                <a:sym typeface="Calibri"/>
              </a:rPr>
              <a:t>80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dirty="0" smtClean="0">
                <a:solidFill>
                  <a:srgbClr val="005493"/>
                </a:solidFill>
                <a:latin typeface="Arial" panose="020B0604020202020204" pitchFamily="34" charset="0"/>
                <a:ea typeface="Calibri"/>
                <a:cs typeface="Arial" panose="020B0604020202020204" pitchFamily="34" charset="0"/>
                <a:sym typeface="Calibri"/>
              </a:rPr>
              <a:t>testing where </a:t>
            </a:r>
            <a:r>
              <a:rPr lang="en-US" sz="2800" dirty="0">
                <a:solidFill>
                  <a:srgbClr val="005493"/>
                </a:solidFill>
                <a:latin typeface="Arial" panose="020B0604020202020204" pitchFamily="34" charset="0"/>
                <a:ea typeface="Calibri"/>
                <a:cs typeface="Arial" panose="020B0604020202020204" pitchFamily="34" charset="0"/>
                <a:sym typeface="Calibri"/>
              </a:rPr>
              <a:t>the demographic group (</a:t>
            </a:r>
            <a:r>
              <a:rPr lang="en-US" sz="2800" dirty="0" err="1">
                <a:solidFill>
                  <a:srgbClr val="005493"/>
                </a:solidFill>
                <a:latin typeface="Arial" panose="020B0604020202020204" pitchFamily="34" charset="0"/>
                <a:ea typeface="Calibri"/>
                <a:cs typeface="Arial" panose="020B0604020202020204" pitchFamily="34" charset="0"/>
                <a:sym typeface="Calibri"/>
              </a:rPr>
              <a:t>demo_group</a:t>
            </a:r>
            <a:r>
              <a:rPr lang="en-US" sz="2800" dirty="0">
                <a:solidFill>
                  <a:srgbClr val="005493"/>
                </a:solidFill>
                <a:latin typeface="Arial" panose="020B0604020202020204" pitchFamily="34" charset="0"/>
                <a:ea typeface="Calibri"/>
                <a:cs typeface="Arial" panose="020B0604020202020204" pitchFamily="34" charset="0"/>
                <a:sym typeface="Calibri"/>
              </a:rPr>
              <a: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a:t>
            </a:r>
            <a:r>
              <a:rPr lang="en-US" sz="2800" b="1" dirty="0" smtClean="0">
                <a:solidFill>
                  <a:srgbClr val="005493"/>
                </a:solidFill>
                <a:latin typeface="Arial" panose="020B0604020202020204" pitchFamily="34" charset="0"/>
                <a:ea typeface="Calibri"/>
                <a:cs typeface="Arial" panose="020B0604020202020204" pitchFamily="34" charset="0"/>
                <a:sym typeface="Calibri"/>
              </a:rPr>
              <a:t>client"</a:t>
            </a:r>
          </a:p>
          <a:p>
            <a:pPr marL="464003" marR="2721" indent="-457200">
              <a:lnSpc>
                <a:spcPct val="124848"/>
              </a:lnSpc>
              <a:buClr>
                <a:srgbClr val="3577A9"/>
              </a:buClr>
              <a:buFont typeface="Arial" panose="020B0604020202020204" pitchFamily="34" charset="0"/>
              <a:buChar char="•"/>
            </a:pPr>
            <a:r>
              <a:rPr lang="en-US" sz="2800" dirty="0" smtClean="0">
                <a:solidFill>
                  <a:srgbClr val="005493"/>
                </a:solidFill>
                <a:latin typeface="Arial" panose="020B0604020202020204" pitchFamily="34" charset="0"/>
                <a:ea typeface="Calibri"/>
                <a:cs typeface="Arial" panose="020B0604020202020204" pitchFamily="34" charset="0"/>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patient class (</a:t>
            </a:r>
            <a:r>
              <a:rPr lang="en-US" sz="2800" dirty="0" err="1">
                <a:solidFill>
                  <a:srgbClr val="005493"/>
                </a:solidFill>
                <a:latin typeface="Arial" panose="020B0604020202020204" pitchFamily="34" charset="0"/>
                <a:ea typeface="Calibri"/>
                <a:cs typeface="Arial" panose="020B0604020202020204" pitchFamily="34" charset="0"/>
                <a:sym typeface="Calibri"/>
              </a:rPr>
              <a:t>patient_class</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b="1" dirty="0">
                <a:solidFill>
                  <a:srgbClr val="005493"/>
                </a:solidFill>
                <a:latin typeface="Arial" panose="020B0604020202020204" pitchFamily="34" charset="0"/>
                <a:ea typeface="Calibri"/>
                <a:cs typeface="Arial" panose="020B0604020202020204" pitchFamily="34" charset="0"/>
                <a:sym typeface="Calibri"/>
              </a:rPr>
              <a:t>is NA</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dirty="0" smtClean="0">
                <a:solidFill>
                  <a:srgbClr val="005493"/>
                </a:solidFill>
                <a:latin typeface="Arial" panose="020B0604020202020204" pitchFamily="34" charset="0"/>
                <a:ea typeface="Calibri"/>
                <a:cs typeface="Arial" panose="020B0604020202020204" pitchFamily="34" charset="0"/>
                <a:sym typeface="Calibri"/>
              </a:rPr>
              <a:t>[</a:t>
            </a:r>
            <a:r>
              <a:rPr lang="en-US" sz="2800" dirty="0">
                <a:solidFill>
                  <a:srgbClr val="005493"/>
                </a:solidFill>
                <a:latin typeface="Arial" panose="020B0604020202020204" pitchFamily="34" charset="0"/>
                <a:ea typeface="Calibri"/>
                <a:cs typeface="Arial" panose="020B0604020202020204" pitchFamily="34" charset="0"/>
                <a:sym typeface="Calibri"/>
              </a:rPr>
              <a:t>Hint: See slide titled "Logical Tests"]</a:t>
            </a:r>
            <a:endParaRPr sz="2800" dirty="0">
              <a:solidFill>
                <a:srgbClr val="005493"/>
              </a:solidFill>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9771300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536950" y="2560061"/>
            <a:ext cx="4671041"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arrange()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38</a:t>
            </a:fld>
            <a:endParaRPr lang="en-US"/>
          </a:p>
        </p:txBody>
      </p:sp>
    </p:spTree>
    <p:extLst>
      <p:ext uri="{BB962C8B-B14F-4D97-AF65-F5344CB8AC3E}">
        <p14:creationId xmlns:p14="http://schemas.microsoft.com/office/powerpoint/2010/main" val="1438081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39</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757298106"/>
              </p:ext>
            </p:extLst>
          </p:nvPr>
        </p:nvGraphicFramePr>
        <p:xfrm>
          <a:off x="170751" y="2693422"/>
          <a:ext cx="5378884" cy="2671130"/>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5154971"/>
              </p:ext>
            </p:extLst>
          </p:nvPr>
        </p:nvGraphicFramePr>
        <p:xfrm>
          <a:off x="6704901" y="2694447"/>
          <a:ext cx="5378884" cy="2671125"/>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smtClean="0">
                  <a:solidFill>
                    <a:srgbClr val="FFFFFF"/>
                  </a:solidFill>
                  <a:latin typeface="Trebuchet MS"/>
                  <a:ea typeface="Trebuchet MS"/>
                  <a:cs typeface="Trebuchet MS"/>
                  <a:sym typeface="Trebuchet MS"/>
                </a:rPr>
                <a:t>  </a:t>
              </a:r>
              <a:r>
                <a:rPr lang="en-US" sz="2062" dirty="0" smtClean="0">
                  <a:solidFill>
                    <a:srgbClr val="FFFFFF"/>
                  </a:solidFill>
                  <a:latin typeface="Trebuchet MS"/>
                  <a:ea typeface="Trebuchet MS"/>
                  <a:cs typeface="Trebuchet MS"/>
                  <a:sym typeface="Trebuchet MS"/>
                </a:rPr>
                <a:t>Number of rows</a:t>
              </a:r>
            </a:p>
            <a:p>
              <a:pPr marL="8164">
                <a:lnSpc>
                  <a:spcPct val="116753"/>
                </a:lnSpc>
              </a:pPr>
              <a:r>
                <a:rPr lang="en-US" sz="2800" b="1" dirty="0" smtClean="0">
                  <a:solidFill>
                    <a:srgbClr val="FFFFFF"/>
                  </a:solidFill>
                  <a:latin typeface="Verdana" panose="020B0604030504040204" pitchFamily="34" charset="0"/>
                  <a:ea typeface="Verdana" panose="020B0604030504040204" pitchFamily="34" charset="0"/>
                  <a:cs typeface="Calibri"/>
                  <a:sym typeface="Trebuchet MS"/>
                </a:rPr>
                <a:t>=</a:t>
              </a:r>
              <a:r>
                <a:rPr lang="en-US" sz="2800" dirty="0" smtClean="0">
                  <a:solidFill>
                    <a:srgbClr val="FFFFFF"/>
                  </a:solidFill>
                  <a:latin typeface="Trebuchet MS"/>
                  <a:ea typeface="Calibri"/>
                  <a:cs typeface="Calibri"/>
                  <a:sym typeface="Trebuchet MS"/>
                </a:rPr>
                <a:t> </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4</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40318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t>Goal</a:t>
            </a:r>
            <a:endParaRPr lang="en-US" sz="3200" dirty="0"/>
          </a:p>
          <a:p>
            <a:pPr marL="514350" indent="-514350">
              <a:buAutoNum type="arabicPeriod"/>
            </a:pPr>
            <a:r>
              <a:rPr lang="en-US" sz="2400" dirty="0" smtClean="0"/>
              <a:t>Learn </a:t>
            </a:r>
            <a:r>
              <a:rPr lang="en-US" sz="2400" dirty="0"/>
              <a:t>how to use </a:t>
            </a:r>
            <a:r>
              <a:rPr lang="en-US" sz="2400" dirty="0" smtClean="0"/>
              <a:t>dplyr </a:t>
            </a:r>
            <a:r>
              <a:rPr lang="en-US" sz="2400" dirty="0"/>
              <a:t>to </a:t>
            </a:r>
            <a:r>
              <a:rPr lang="en-US" sz="2400" dirty="0" smtClean="0"/>
              <a:t>transform data frames</a:t>
            </a:r>
          </a:p>
          <a:p>
            <a:pPr marL="514350" indent="-514350">
              <a:buAutoNum type="arabicPeriod"/>
            </a:pPr>
            <a:r>
              <a:rPr lang="en-US" sz="2400" dirty="0" smtClean="0"/>
              <a:t>Appreciate the role of piping in facilitating data transformation</a:t>
            </a:r>
            <a:endParaRPr lang="en-US" sz="2400" dirty="0"/>
          </a:p>
          <a:p>
            <a:pPr marL="514350" indent="-514350">
              <a:buAutoNum type="arabicPeriod"/>
            </a:pPr>
            <a:endParaRPr lang="en-US" sz="2400" dirty="0"/>
          </a:p>
          <a:p>
            <a:r>
              <a:rPr lang="en-US" sz="3200" dirty="0"/>
              <a:t>Objectives</a:t>
            </a:r>
          </a:p>
          <a:p>
            <a:pPr marL="514350" indent="-514350">
              <a:buAutoNum type="arabicPeriod"/>
            </a:pPr>
            <a:r>
              <a:rPr lang="en-US" sz="2400" dirty="0" smtClean="0"/>
              <a:t>List th</a:t>
            </a:r>
            <a:r>
              <a:rPr lang="en-US" sz="2400" dirty="0" smtClean="0"/>
              <a:t>e major forms of data transformation implemented in dplyr</a:t>
            </a:r>
            <a:endParaRPr lang="en-US" sz="2400" dirty="0"/>
          </a:p>
          <a:p>
            <a:pPr marL="514350" indent="-514350">
              <a:buAutoNum type="arabicPeriod"/>
            </a:pPr>
            <a:r>
              <a:rPr lang="en-US" sz="2400" dirty="0" smtClean="0"/>
              <a:t>Use code templates with dplyr functions to tidy a raw data set</a:t>
            </a:r>
            <a:endParaRPr lang="en-US" sz="2400" dirty="0"/>
          </a:p>
          <a:p>
            <a:pPr marL="514350" indent="-514350">
              <a:buAutoNum type="arabicPeriod"/>
            </a:pPr>
            <a:r>
              <a:rPr lang="en-US" sz="2400" dirty="0" smtClean="0"/>
              <a:t>Use the pipe operator to pass the output of one function as an input to the next function</a:t>
            </a:r>
            <a:endParaRPr lang="en-US" sz="2400" dirty="0"/>
          </a:p>
          <a:p>
            <a:pPr marL="514350" indent="-514350">
              <a:buAutoNum type="arabicPeriod"/>
            </a:pPr>
            <a:r>
              <a:rPr lang="en-US" sz="2400" dirty="0" smtClean="0"/>
              <a:t>Create new calculated columns not found in the original data frame</a:t>
            </a:r>
            <a:endParaRPr lang="en-US" sz="2400" dirty="0"/>
          </a:p>
        </p:txBody>
      </p:sp>
    </p:spTree>
    <p:extLst>
      <p:ext uri="{BB962C8B-B14F-4D97-AF65-F5344CB8AC3E}">
        <p14:creationId xmlns:p14="http://schemas.microsoft.com/office/powerpoint/2010/main" val="31836935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t>
            </a:r>
            <a:r>
              <a:rPr lang="en-US" sz="2800" b="1" dirty="0" smtClean="0">
                <a:solidFill>
                  <a:srgbClr val="FFFFFF"/>
                </a:solidFill>
                <a:latin typeface="Trebuchet MS"/>
                <a:ea typeface="Trebuchet MS"/>
                <a:cs typeface="Trebuchet MS"/>
                <a:sym typeface="Trebuchet MS"/>
              </a:rPr>
              <a:t>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40</a:t>
            </a:fld>
            <a:endParaRPr lang="en-US"/>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392778026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20912751"/>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41</a:t>
            </a:fld>
            <a:endParaRPr lang="en-US"/>
          </a:p>
        </p:txBody>
      </p:sp>
    </p:spTree>
    <p:extLst>
      <p:ext uri="{BB962C8B-B14F-4D97-AF65-F5344CB8AC3E}">
        <p14:creationId xmlns:p14="http://schemas.microsoft.com/office/powerpoint/2010/main" val="22542480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643439"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smtClean="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smtClean="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14618738"/>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92610466"/>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42</a:t>
            </a:fld>
            <a:endParaRPr lang="en-US"/>
          </a:p>
        </p:txBody>
      </p:sp>
    </p:spTree>
    <p:extLst>
      <p:ext uri="{BB962C8B-B14F-4D97-AF65-F5344CB8AC3E}">
        <p14:creationId xmlns:p14="http://schemas.microsoft.com/office/powerpoint/2010/main" val="27571663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43</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latin typeface="Arial" panose="020B0604020202020204" pitchFamily="34" charset="0"/>
                <a:cs typeface="Arial" panose="020B0604020202020204" pitchFamily="34" charset="0"/>
              </a:rPr>
              <a:t>Your Turn </a:t>
            </a:r>
            <a:r>
              <a:rPr lang="en-US" dirty="0" smtClean="0">
                <a:solidFill>
                  <a:srgbClr val="005493"/>
                </a:solidFill>
                <a:latin typeface="Arial" panose="020B0604020202020204" pitchFamily="34" charset="0"/>
                <a:cs typeface="Arial" panose="020B0604020202020204" pitchFamily="34" charset="0"/>
              </a:rPr>
              <a:t>4</a:t>
            </a:r>
            <a:endParaRPr lang="en-US" dirty="0">
              <a:solidFill>
                <a:srgbClr val="005493"/>
              </a:solidFill>
              <a:latin typeface="Arial" panose="020B0604020202020204" pitchFamily="34" charset="0"/>
              <a:cs typeface="Arial" panose="020B0604020202020204" pitchFamily="34" charset="0"/>
            </a:endParaRP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smtClean="0">
                <a:solidFill>
                  <a:srgbClr val="005493"/>
                </a:solidFill>
                <a:latin typeface="Arial" panose="020B0604020202020204" pitchFamily="34" charset="0"/>
                <a:ea typeface="Calibri"/>
                <a:cs typeface="Arial" panose="020B0604020202020204" pitchFamily="34" charset="0"/>
                <a:sym typeface="Calibri"/>
              </a:rPr>
              <a:t>The column </a:t>
            </a:r>
            <a:r>
              <a:rPr lang="en-US" sz="3200" dirty="0" err="1" smtClean="0">
                <a:solidFill>
                  <a:srgbClr val="005493"/>
                </a:solidFill>
                <a:latin typeface="Consolas" panose="020B0609020204030204" pitchFamily="49" charset="0"/>
                <a:ea typeface="Calibri"/>
                <a:cs typeface="Arial" panose="020B0604020202020204" pitchFamily="34" charset="0"/>
                <a:sym typeface="Calibri"/>
              </a:rPr>
              <a:t>ct_result</a:t>
            </a:r>
            <a:r>
              <a:rPr lang="en-US" sz="3200" dirty="0" smtClean="0">
                <a:solidFill>
                  <a:srgbClr val="005493"/>
                </a:solidFill>
                <a:latin typeface="Arial" panose="020B0604020202020204" pitchFamily="34" charset="0"/>
                <a:ea typeface="Calibri"/>
                <a:cs typeface="Arial" panose="020B0604020202020204" pitchFamily="34" charset="0"/>
                <a:sym typeface="Calibri"/>
              </a:rPr>
              <a:t> </a:t>
            </a:r>
            <a:r>
              <a:rPr lang="en-US" sz="3200" dirty="0" smtClean="0">
                <a:solidFill>
                  <a:srgbClr val="005493"/>
                </a:solidFill>
                <a:latin typeface="Arial" panose="020B0604020202020204" pitchFamily="34" charset="0"/>
                <a:ea typeface="Calibri"/>
                <a:cs typeface="Arial" panose="020B0604020202020204" pitchFamily="34" charset="0"/>
                <a:sym typeface="Calibri"/>
              </a:rPr>
              <a:t>contains the cycle threshold (Ct) for the real-time PCR that generated the final result.</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smtClean="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r>
              <a:rPr lang="en-US" sz="2800" dirty="0" smtClean="0">
                <a:solidFill>
                  <a:srgbClr val="005493"/>
                </a:solidFill>
                <a:latin typeface="Arial" panose="020B0604020202020204" pitchFamily="34" charset="0"/>
                <a:ea typeface="Calibri"/>
                <a:cs typeface="Arial" panose="020B0604020202020204" pitchFamily="34" charset="0"/>
                <a:sym typeface="Calibri"/>
              </a:rPr>
              <a:t>How might you use </a:t>
            </a:r>
            <a:r>
              <a:rPr lang="en-US" sz="2800" dirty="0" smtClean="0">
                <a:solidFill>
                  <a:srgbClr val="005493"/>
                </a:solidFill>
                <a:latin typeface="Consolas" panose="020B0609020204030204" pitchFamily="49" charset="0"/>
                <a:ea typeface="Calibri"/>
                <a:cs typeface="Arial" panose="020B0604020202020204" pitchFamily="34" charset="0"/>
                <a:sym typeface="Calibri"/>
              </a:rPr>
              <a:t>arrange() </a:t>
            </a:r>
            <a:r>
              <a:rPr lang="en-US" sz="2800" dirty="0" smtClean="0">
                <a:solidFill>
                  <a:srgbClr val="005493"/>
                </a:solidFill>
                <a:latin typeface="Arial" panose="020B0604020202020204" pitchFamily="34" charset="0"/>
                <a:ea typeface="Calibri"/>
                <a:cs typeface="Arial" panose="020B0604020202020204" pitchFamily="34" charset="0"/>
                <a:sym typeface="Calibri"/>
              </a:rPr>
              <a:t>to determine the highest and lowest Ct result in the dataset? </a:t>
            </a:r>
          </a:p>
        </p:txBody>
      </p:sp>
    </p:spTree>
    <p:extLst>
      <p:ext uri="{BB962C8B-B14F-4D97-AF65-F5344CB8AC3E}">
        <p14:creationId xmlns:p14="http://schemas.microsoft.com/office/powerpoint/2010/main" val="11299484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
        <p:nvSpPr>
          <p:cNvPr id="7" name="Slide Number Placeholder 6"/>
          <p:cNvSpPr>
            <a:spLocks noGrp="1"/>
          </p:cNvSpPr>
          <p:nvPr>
            <p:ph type="sldNum" idx="4294967295"/>
          </p:nvPr>
        </p:nvSpPr>
        <p:spPr>
          <a:xfrm>
            <a:off x="9388475" y="6378575"/>
            <a:ext cx="2803525" cy="342900"/>
          </a:xfrm>
          <a:prstGeom prst="rect">
            <a:avLst/>
          </a:prstGeom>
        </p:spPr>
        <p:txBody>
          <a:bodyPr/>
          <a:lstStyle/>
          <a:p>
            <a:fld id="{E7EBC154-6848-214C-B925-399887F0DE31}" type="slidenum">
              <a:rPr lang="en-US" smtClean="0">
                <a:solidFill>
                  <a:prstClr val="black">
                    <a:lumMod val="95000"/>
                    <a:lumOff val="5000"/>
                  </a:prstClr>
                </a:solidFill>
              </a:rPr>
              <a:pPr/>
              <a:t>44</a:t>
            </a:fld>
            <a:endParaRPr lang="en-US">
              <a:solidFill>
                <a:prstClr val="black">
                  <a:lumMod val="95000"/>
                  <a:lumOff val="5000"/>
                </a:prstClr>
              </a:solidFill>
            </a:endParaRPr>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6000" dirty="0" smtClean="0">
                <a:solidFill>
                  <a:srgbClr val="005493"/>
                </a:solidFill>
                <a:sym typeface="Arial"/>
              </a:rPr>
              <a:t>Pop Quiz</a:t>
            </a:r>
            <a:endParaRPr lang="en-US" sz="6000" dirty="0">
              <a:solidFill>
                <a:srgbClr val="005493"/>
              </a:solidFill>
              <a:sym typeface="Arial"/>
            </a:endParaRPr>
          </a:p>
        </p:txBody>
      </p:sp>
      <p:sp>
        <p:nvSpPr>
          <p:cNvPr id="6" name="Google Shape;218;p24"/>
          <p:cNvSpPr txBox="1"/>
          <p:nvPr/>
        </p:nvSpPr>
        <p:spPr>
          <a:xfrm>
            <a:off x="1593408" y="1714603"/>
            <a:ext cx="9196829" cy="1323482"/>
          </a:xfrm>
          <a:prstGeom prst="rect">
            <a:avLst/>
          </a:prstGeom>
          <a:noFill/>
          <a:ln>
            <a:noFill/>
          </a:ln>
        </p:spPr>
        <p:txBody>
          <a:bodyPr spcFirstLastPara="1" wrap="square" lIns="0" tIns="6455" rIns="0" bIns="0" anchor="t" anchorCtr="0">
            <a:noAutofit/>
          </a:bodyPr>
          <a:lstStyle/>
          <a:p>
            <a:pPr marL="6803" marR="2721">
              <a:buClr>
                <a:srgbClr val="0070C0"/>
              </a:buClr>
            </a:pPr>
            <a:r>
              <a:rPr lang="en-US" sz="2800" dirty="0" smtClean="0">
                <a:solidFill>
                  <a:srgbClr val="005493"/>
                </a:solidFill>
                <a:latin typeface="Calibri"/>
                <a:ea typeface="Calibri"/>
                <a:cs typeface="Calibri"/>
                <a:sym typeface="Calibri"/>
              </a:rPr>
              <a:t>The default behavior of arrange() is to order from lower to higher values. </a:t>
            </a:r>
          </a:p>
          <a:p>
            <a:pPr marL="6803" marR="2721">
              <a:buClr>
                <a:srgbClr val="0070C0"/>
              </a:buClr>
            </a:pPr>
            <a:endParaRPr lang="en-US" sz="2800" dirty="0">
              <a:solidFill>
                <a:srgbClr val="005493"/>
              </a:solidFill>
              <a:latin typeface="Calibri"/>
              <a:ea typeface="Calibri"/>
              <a:cs typeface="Calibri"/>
              <a:sym typeface="Calibri"/>
            </a:endParaRPr>
          </a:p>
          <a:p>
            <a:pPr marL="6803" marR="2721">
              <a:buClr>
                <a:srgbClr val="0070C0"/>
              </a:buClr>
            </a:pPr>
            <a:r>
              <a:rPr lang="en-US" sz="2800" dirty="0" smtClean="0">
                <a:solidFill>
                  <a:srgbClr val="005493"/>
                </a:solidFill>
                <a:latin typeface="Calibri"/>
                <a:ea typeface="Calibri"/>
                <a:cs typeface="Calibri"/>
                <a:sym typeface="Calibri"/>
              </a:rPr>
              <a:t>When might arrange() place "1000" before "50"?</a:t>
            </a:r>
            <a:endParaRPr lang="en-US"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1266240127"/>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329739" y="2484211"/>
            <a:ext cx="3532522" cy="1539482"/>
          </a:xfrm>
          <a:prstGeom prst="rect">
            <a:avLst/>
          </a:prstGeom>
          <a:noFill/>
          <a:ln>
            <a:noFill/>
          </a:ln>
        </p:spPr>
        <p:txBody>
          <a:bodyPr spcFirstLastPara="1" wrap="square" lIns="0" tIns="9522" rIns="0" bIns="0" anchor="t" anchorCtr="0">
            <a:noAutofit/>
          </a:bodyPr>
          <a:lstStyle/>
          <a:p>
            <a:pPr marL="6803" algn="ctr"/>
            <a:r>
              <a:rPr lang="en-US" sz="11500" dirty="0" smtClean="0">
                <a:solidFill>
                  <a:srgbClr val="F0F0F0"/>
                </a:solidFill>
              </a:rPr>
              <a:t>%&gt;%</a:t>
            </a:r>
            <a:endParaRPr sz="11500" dirty="0"/>
          </a:p>
        </p:txBody>
      </p:sp>
      <p:sp>
        <p:nvSpPr>
          <p:cNvPr id="2" name="Slide Number Placeholder 1"/>
          <p:cNvSpPr>
            <a:spLocks noGrp="1"/>
          </p:cNvSpPr>
          <p:nvPr>
            <p:ph type="sldNum" idx="12"/>
          </p:nvPr>
        </p:nvSpPr>
        <p:spPr/>
        <p:txBody>
          <a:bodyPr/>
          <a:lstStyle/>
          <a:p>
            <a:fld id="{00000000-1234-1234-1234-123412341234}" type="slidenum">
              <a:rPr lang="en-US" smtClean="0"/>
              <a:pPr/>
              <a:t>45</a:t>
            </a:fld>
            <a:endParaRPr lang="en-US"/>
          </a:p>
        </p:txBody>
      </p:sp>
    </p:spTree>
    <p:extLst>
      <p:ext uri="{BB962C8B-B14F-4D97-AF65-F5344CB8AC3E}">
        <p14:creationId xmlns:p14="http://schemas.microsoft.com/office/powerpoint/2010/main" val="18689790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7592786" cy="1569660"/>
          </a:xfrm>
          <a:prstGeom prst="rect">
            <a:avLst/>
          </a:prstGeom>
          <a:noFill/>
        </p:spPr>
        <p:txBody>
          <a:bodyPr wrap="square" rtlCol="0">
            <a:spAutoFit/>
          </a:bodyPr>
          <a:lstStyle/>
          <a:p>
            <a:r>
              <a:rPr lang="en-US" sz="3200" dirty="0" smtClean="0"/>
              <a:t>Which patient locations sent COVID testing in the first 10 days of the pandemic?</a:t>
            </a:r>
            <a:endParaRPr lang="en-US" sz="3200" dirty="0"/>
          </a:p>
        </p:txBody>
      </p:sp>
      <p:sp>
        <p:nvSpPr>
          <p:cNvPr id="2" name="Title 1"/>
          <p:cNvSpPr>
            <a:spLocks noGrp="1"/>
          </p:cNvSpPr>
          <p:nvPr>
            <p:ph type="title"/>
          </p:nvPr>
        </p:nvSpPr>
        <p:spPr>
          <a:xfrm>
            <a:off x="3629290" y="507875"/>
            <a:ext cx="5800460"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&lt;- filter(</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&lt;= 10)</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arrange(day_10 ,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a:t>
            </a:r>
            <a:r>
              <a:rPr lang="en-US" sz="3200" dirty="0" smtClean="0">
                <a:latin typeface="Calibri" panose="020F0502020204030204" pitchFamily="34" charset="0"/>
              </a:rPr>
              <a:t>tests to those on pandemic day less than 10</a:t>
            </a:r>
            <a:endParaRPr lang="en-US" sz="3200" dirty="0">
              <a:latin typeface="Calibri" panose="020F0502020204030204" pitchFamily="34" charset="0"/>
            </a:endParaRPr>
          </a:p>
          <a:p>
            <a:r>
              <a:rPr lang="en-US" sz="3200" dirty="0">
                <a:latin typeface="Calibri" panose="020F0502020204030204" pitchFamily="34" charset="0"/>
              </a:rPr>
              <a:t>2. Select the </a:t>
            </a:r>
            <a:r>
              <a:rPr lang="en-US" sz="3200" dirty="0" smtClean="0">
                <a:latin typeface="Calibri" panose="020F0502020204030204" pitchFamily="34" charset="0"/>
              </a:rPr>
              <a:t>column that contains ordering location</a:t>
            </a:r>
            <a:endParaRPr lang="en-US" sz="3200" dirty="0">
              <a:latin typeface="Calibri" panose="020F0502020204030204" pitchFamily="34" charset="0"/>
            </a:endParaRPr>
          </a:p>
          <a:p>
            <a:r>
              <a:rPr lang="en-US" sz="3200" dirty="0">
                <a:latin typeface="Calibri" panose="020F0502020204030204" pitchFamily="34" charset="0"/>
              </a:rPr>
              <a:t>3. Arrange those columns </a:t>
            </a:r>
            <a:r>
              <a:rPr lang="en-US" sz="3200" dirty="0" smtClean="0">
                <a:latin typeface="Calibri" panose="020F0502020204030204" pitchFamily="34" charset="0"/>
              </a:rPr>
              <a:t>by location</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0" name="Slide Number Placeholder 9"/>
          <p:cNvSpPr>
            <a:spLocks noGrp="1"/>
          </p:cNvSpPr>
          <p:nvPr>
            <p:ph type="sldNum" idx="12"/>
          </p:nvPr>
        </p:nvSpPr>
        <p:spPr/>
        <p:txBody>
          <a:bodyPr/>
          <a:lstStyle/>
          <a:p>
            <a:fld id="{00000000-1234-1234-1234-123412341234}" type="slidenum">
              <a:rPr lang="en-US" smtClean="0"/>
              <a:pPr/>
              <a:t>46</a:t>
            </a:fld>
            <a:endParaRPr lang="en-US"/>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6073510" cy="777536"/>
          </a:xfrm>
        </p:spPr>
        <p:txBody>
          <a:bodyPr/>
          <a:lstStyle/>
          <a:p>
            <a:r>
              <a:rPr lang="en-US" sz="4800" dirty="0" smtClean="0">
                <a:solidFill>
                  <a:srgbClr val="000000"/>
                </a:solidFill>
              </a:rPr>
              <a:t>Data Analysis Steps</a:t>
            </a:r>
            <a:endParaRPr lang="en-US" sz="4800" dirty="0">
              <a:solidFill>
                <a:srgbClr val="000000"/>
              </a:solidFill>
            </a:endParaRPr>
          </a:p>
        </p:txBody>
      </p:sp>
      <p:grpSp>
        <p:nvGrpSpPr>
          <p:cNvPr id="6" name="Group 5"/>
          <p:cNvGrpSpPr/>
          <p:nvPr/>
        </p:nvGrpSpPr>
        <p:grpSpPr>
          <a:xfrm>
            <a:off x="783969" y="1857737"/>
            <a:ext cx="11780141" cy="3622314"/>
            <a:chOff x="549019" y="1483220"/>
            <a:chExt cx="11780141" cy="4206645"/>
          </a:xfrm>
        </p:grpSpPr>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3477875"/>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gr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47</a:t>
            </a:fld>
            <a:endParaRPr lang="en-US"/>
          </a:p>
        </p:txBody>
      </p:sp>
    </p:spTree>
    <p:extLst>
      <p:ext uri="{BB962C8B-B14F-4D97-AF65-F5344CB8AC3E}">
        <p14:creationId xmlns:p14="http://schemas.microsoft.com/office/powerpoint/2010/main" val="5296284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a:t>
            </a:r>
            <a:r>
              <a:rPr lang="en-US" sz="4800" dirty="0" smtClean="0">
                <a:solidFill>
                  <a:srgbClr val="000000"/>
                </a:solidFill>
              </a:rPr>
              <a:t>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smtClean="0">
                <a:latin typeface="Consolas" panose="020B0609020204030204" pitchFamily="49" charset="0"/>
                <a:ea typeface="Courier New"/>
                <a:cs typeface="Courier New"/>
                <a:sym typeface="Courier New"/>
              </a:rPr>
              <a:t>(</a:t>
            </a:r>
            <a:r>
              <a:rPr lang="en-US" sz="3200" dirty="0" smtClean="0">
                <a:solidFill>
                  <a:srgbClr val="0365C0"/>
                </a:solidFill>
                <a:latin typeface="Consolas" panose="020B0609020204030204" pitchFamily="49" charset="0"/>
                <a:ea typeface="Courier New"/>
                <a:cs typeface="Courier New"/>
                <a:sym typeface="Courier New"/>
              </a:rPr>
              <a:t>____</a:t>
            </a:r>
            <a:r>
              <a:rPr lang="en-US" sz="3200" dirty="0" smtClean="0">
                <a:latin typeface="Consolas" panose="020B0609020204030204" pitchFamily="49" charset="0"/>
                <a:ea typeface="Courier New"/>
                <a:cs typeface="Courier New"/>
                <a:sym typeface="Courier New"/>
              </a:rPr>
              <a:t>, </a:t>
            </a:r>
            <a:r>
              <a:rPr lang="en-US" sz="3200" dirty="0" err="1" smtClean="0">
                <a:solidFill>
                  <a:schemeClr val="accent3">
                    <a:lumMod val="75000"/>
                  </a:schemeClr>
                </a:solidFill>
                <a:latin typeface="Consolas" panose="020B0609020204030204" pitchFamily="49" charset="0"/>
                <a:ea typeface="Courier New"/>
                <a:cs typeface="Courier New"/>
                <a:sym typeface="Courier New"/>
              </a:rPr>
              <a:t>pan_day</a:t>
            </a:r>
            <a:r>
              <a:rPr lang="en-US" sz="3200" dirty="0" smtClean="0">
                <a:solidFill>
                  <a:schemeClr val="accent3">
                    <a:lumMod val="75000"/>
                  </a:schemeClr>
                </a:solidFill>
                <a:latin typeface="Consolas" panose="020B0609020204030204" pitchFamily="49" charset="0"/>
                <a:ea typeface="Courier New"/>
                <a:cs typeface="Courier New"/>
                <a:sym typeface="Courier New"/>
              </a:rPr>
              <a:t> &lt;= 10</a:t>
            </a:r>
            <a:r>
              <a:rPr lang="en-US" sz="3200" dirty="0" smtClean="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smtClean="0">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smtClean="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smtClean="0">
                <a:solidFill>
                  <a:schemeClr val="tx1"/>
                </a:solidFill>
                <a:latin typeface="Consolas" panose="020B0609020204030204" pitchFamily="49" charset="0"/>
                <a:ea typeface="Courier New"/>
                <a:cs typeface="Courier New"/>
                <a:sym typeface="Courier New"/>
              </a:rPr>
              <a:t>, </a:t>
            </a:r>
            <a:r>
              <a:rPr lang="en-US" sz="3200" dirty="0" err="1" smtClean="0">
                <a:solidFill>
                  <a:schemeClr val="tx1"/>
                </a:solidFill>
                <a:latin typeface="Consolas" panose="020B0609020204030204" pitchFamily="49" charset="0"/>
                <a:ea typeface="Courier New"/>
                <a:cs typeface="Courier New"/>
                <a:sym typeface="Courier New"/>
              </a:rPr>
              <a:t>pan_day</a:t>
            </a:r>
            <a:r>
              <a:rPr lang="en-US" sz="3200" dirty="0" smtClean="0">
                <a:solidFill>
                  <a:schemeClr val="tx1"/>
                </a:solidFill>
                <a:latin typeface="Consolas" panose="020B0609020204030204" pitchFamily="49" charset="0"/>
                <a:ea typeface="Courier New"/>
                <a:cs typeface="Courier New"/>
                <a:sym typeface="Courier New"/>
              </a:rPr>
              <a:t> </a:t>
            </a:r>
            <a:r>
              <a:rPr lang="en-US" sz="3200" dirty="0" smtClean="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773556"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smtClean="0">
                <a:latin typeface="Consolas" panose="020B0609020204030204" pitchFamily="49" charset="0"/>
                <a:ea typeface="Courier New"/>
                <a:cs typeface="Courier New"/>
                <a:sym typeface="Courier New"/>
              </a:rPr>
              <a:t> %&gt;% filter(</a:t>
            </a:r>
            <a:r>
              <a:rPr lang="en-US" sz="3200" dirty="0" err="1" smtClean="0">
                <a:latin typeface="Consolas" panose="020B0609020204030204" pitchFamily="49" charset="0"/>
                <a:ea typeface="Courier New"/>
                <a:cs typeface="Courier New"/>
                <a:sym typeface="Courier New"/>
              </a:rPr>
              <a:t>pan_day</a:t>
            </a:r>
            <a:r>
              <a:rPr lang="en-US" sz="3200" dirty="0" smtClean="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3235848" y="3154939"/>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
        <p:nvSpPr>
          <p:cNvPr id="12" name="Slide Number Placeholder 11"/>
          <p:cNvSpPr>
            <a:spLocks noGrp="1"/>
          </p:cNvSpPr>
          <p:nvPr>
            <p:ph type="sldNum" idx="12"/>
          </p:nvPr>
        </p:nvSpPr>
        <p:spPr/>
        <p:txBody>
          <a:bodyPr/>
          <a:lstStyle/>
          <a:p>
            <a:fld id="{00000000-1234-1234-1234-123412341234}" type="slidenum">
              <a:rPr lang="en-US" smtClean="0"/>
              <a:pPr/>
              <a:t>48</a:t>
            </a:fld>
            <a:endParaRPr lang="en-US"/>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705210"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49</a:t>
            </a:fld>
            <a:endParaRPr lang="en-US"/>
          </a:p>
        </p:txBody>
      </p:sp>
      <p:grpSp>
        <p:nvGrpSpPr>
          <p:cNvPr id="7" name="Group 6"/>
          <p:cNvGrpSpPr/>
          <p:nvPr/>
        </p:nvGrpSpPr>
        <p:grpSpPr>
          <a:xfrm>
            <a:off x="783969" y="2054587"/>
            <a:ext cx="11780141" cy="3622314"/>
            <a:chOff x="549019" y="1483220"/>
            <a:chExt cx="11780141" cy="4206645"/>
          </a:xfrm>
        </p:grpSpPr>
        <p:sp>
          <p:nvSpPr>
            <p:cNvPr id="8" name="Rectangle 7"/>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3477875"/>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grpSp>
    </p:spTree>
    <p:extLst>
      <p:ext uri="{BB962C8B-B14F-4D97-AF65-F5344CB8AC3E}">
        <p14:creationId xmlns:p14="http://schemas.microsoft.com/office/powerpoint/2010/main" val="10024064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endParaRPr lang="en-US" dirty="0"/>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Tidy</a:t>
            </a:r>
            <a:endParaRPr lang="en-US" sz="2400" dirty="0">
              <a:solidFill>
                <a:schemeClr val="tx1"/>
              </a:solidFill>
            </a:endParaRPr>
          </a:p>
        </p:txBody>
      </p:sp>
      <p:sp>
        <p:nvSpPr>
          <p:cNvPr id="5" name="Slide Number Placeholder 4"/>
          <p:cNvSpPr>
            <a:spLocks noGrp="1"/>
          </p:cNvSpPr>
          <p:nvPr>
            <p:ph type="sldNum" idx="12"/>
          </p:nvPr>
        </p:nvSpPr>
        <p:spPr>
          <a:xfrm>
            <a:off x="9291949" y="6467657"/>
            <a:ext cx="2804134" cy="342964"/>
          </a:xfrm>
        </p:spPr>
        <p:txBody>
          <a:bodyPr/>
          <a:lstStyle/>
          <a:p>
            <a:fld id="{00000000-1234-1234-1234-123412341234}" type="slidenum">
              <a:rPr lang="en-US" smtClean="0"/>
              <a:pPr/>
              <a:t>5</a:t>
            </a:fld>
            <a:endParaRPr lang="en-US" dirty="0"/>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Transform</a:t>
            </a:r>
            <a:endParaRPr lang="en-US" sz="2400" dirty="0">
              <a:solidFill>
                <a:schemeClr val="tx1"/>
              </a:solidFill>
            </a:endParaRPr>
          </a:p>
        </p:txBody>
      </p:sp>
    </p:spTree>
    <p:extLst>
      <p:ext uri="{BB962C8B-B14F-4D97-AF65-F5344CB8AC3E}">
        <p14:creationId xmlns:p14="http://schemas.microsoft.com/office/powerpoint/2010/main" val="24042870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359355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0782260" cy="3785652"/>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a:t>
            </a:r>
            <a:r>
              <a:rPr lang="en-US" sz="4000" dirty="0" smtClean="0">
                <a:solidFill>
                  <a:srgbClr val="164F86"/>
                </a:solidFill>
                <a:latin typeface="Consolas" panose="020B0609020204030204" pitchFamily="49" charset="0"/>
                <a:ea typeface="Courier New"/>
                <a:cs typeface="Consolas" panose="020B0609020204030204" pitchFamily="49" charset="0"/>
                <a:sym typeface="Courier New"/>
              </a:rPr>
              <a:t>%&gt;%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t>
            </a:r>
            <a:r>
              <a:rPr lang="en-US" sz="4000" dirty="0" smtClean="0">
                <a:solidFill>
                  <a:srgbClr val="164F86"/>
                </a:solidFill>
                <a:latin typeface="Consolas" panose="020B0609020204030204" pitchFamily="49" charset="0"/>
                <a:ea typeface="Courier New"/>
                <a:cs typeface="Consolas" panose="020B0609020204030204" pitchFamily="49" charset="0"/>
                <a:sym typeface="Courier New"/>
              </a:rPr>
              <a:t>filter(</a:t>
            </a:r>
            <a:r>
              <a:rPr lang="en-US" sz="40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4000" dirty="0">
                <a:solidFill>
                  <a:srgbClr val="164F86"/>
                </a:solidFill>
                <a:latin typeface="Consolas" panose="020B0609020204030204" pitchFamily="49" charset="0"/>
                <a:ea typeface="Courier New"/>
                <a:cs typeface="Consolas" panose="020B0609020204030204" pitchFamily="49" charset="0"/>
                <a:sym typeface="Courier New"/>
              </a:rPr>
              <a:t>&lt;= 10) %&gt;% </a:t>
            </a:r>
            <a:endParaRPr lang="en-US" sz="40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t>
            </a:r>
            <a:r>
              <a:rPr lang="en-US" sz="40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40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endParaRPr lang="en-US" sz="40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t>
            </a:r>
            <a:r>
              <a:rPr lang="en-US" sz="4000" dirty="0" smtClean="0">
                <a:solidFill>
                  <a:srgbClr val="164F86"/>
                </a:solidFill>
                <a:latin typeface="Consolas" panose="020B0609020204030204" pitchFamily="49" charset="0"/>
                <a:ea typeface="Courier New"/>
                <a:cs typeface="Consolas" panose="020B0609020204030204" pitchFamily="49" charset="0"/>
                <a:sym typeface="Courier New"/>
              </a:rPr>
              <a:t>arrange(</a:t>
            </a:r>
            <a:r>
              <a:rPr lang="en-US" sz="40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50</a:t>
            </a:fld>
            <a:endParaRPr lang="en-US"/>
          </a:p>
        </p:txBody>
      </p:sp>
    </p:spTree>
    <p:extLst>
      <p:ext uri="{BB962C8B-B14F-4D97-AF65-F5344CB8AC3E}">
        <p14:creationId xmlns:p14="http://schemas.microsoft.com/office/powerpoint/2010/main" val="2607803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650" y="625065"/>
            <a:ext cx="6249002"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US" smtClean="0"/>
              <a:pPr/>
              <a:t>51</a:t>
            </a:fld>
            <a:endParaRPr lang="en-US" dirty="0"/>
          </a:p>
        </p:txBody>
      </p:sp>
    </p:spTree>
    <p:extLst>
      <p:ext uri="{BB962C8B-B14F-4D97-AF65-F5344CB8AC3E}">
        <p14:creationId xmlns:p14="http://schemas.microsoft.com/office/powerpoint/2010/main" val="2408890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tx1"/>
                </a:solidFill>
              </a:rPr>
              <a:t>Scene</a:t>
            </a:r>
            <a:endParaRPr lang="en-US" dirty="0">
              <a:solidFill>
                <a:schemeClr val="tx1"/>
              </a:solidFill>
            </a:endParaRPr>
          </a:p>
        </p:txBody>
      </p:sp>
      <p:sp>
        <p:nvSpPr>
          <p:cNvPr id="3" name="Slide Number Placeholder 2"/>
          <p:cNvSpPr>
            <a:spLocks noGrp="1"/>
          </p:cNvSpPr>
          <p:nvPr>
            <p:ph type="sldNum" idx="12"/>
          </p:nvPr>
        </p:nvSpPr>
        <p:spPr/>
        <p:txBody>
          <a:bodyPr/>
          <a:lstStyle/>
          <a:p>
            <a:fld id="{00000000-1234-1234-1234-123412341234}" type="slidenum">
              <a:rPr lang="en-US" smtClean="0"/>
              <a:pPr/>
              <a:t>52</a:t>
            </a:fld>
            <a:endParaRPr lang="en-US"/>
          </a:p>
        </p:txBody>
      </p:sp>
      <p:pic>
        <p:nvPicPr>
          <p:cNvPr id="1026" name="Picture 2" descr="Doctor looking at watch — Stock Photo © minervastock #112288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3" y="1787505"/>
            <a:ext cx="5545394" cy="3785652"/>
          </a:xfrm>
          <a:prstGeom prst="rect">
            <a:avLst/>
          </a:prstGeom>
          <a:noFill/>
        </p:spPr>
        <p:txBody>
          <a:bodyPr wrap="square" rtlCol="0">
            <a:spAutoFit/>
          </a:bodyPr>
          <a:lstStyle/>
          <a:p>
            <a:r>
              <a:rPr lang="en-US" sz="2400" dirty="0" smtClean="0"/>
              <a:t>The PICU would like a word with you because of a recent incident involving a delay in results for a patient who required a AGP</a:t>
            </a:r>
          </a:p>
          <a:p>
            <a:endParaRPr lang="en-US" sz="2400" dirty="0" smtClean="0"/>
          </a:p>
          <a:p>
            <a:r>
              <a:rPr lang="en-US" sz="2400" dirty="0" smtClean="0"/>
              <a:t>They had to wait over 10 hours before the procedure could begin</a:t>
            </a:r>
          </a:p>
          <a:p>
            <a:endParaRPr lang="en-US" sz="2400" dirty="0" smtClean="0"/>
          </a:p>
          <a:p>
            <a:r>
              <a:rPr lang="en-US" sz="2400" dirty="0" smtClean="0"/>
              <a:t>You decide to investigate… WITH DATA</a:t>
            </a:r>
            <a:endParaRPr lang="en-US" sz="2400" dirty="0"/>
          </a:p>
        </p:txBody>
      </p:sp>
    </p:spTree>
    <p:extLst>
      <p:ext uri="{BB962C8B-B14F-4D97-AF65-F5344CB8AC3E}">
        <p14:creationId xmlns:p14="http://schemas.microsoft.com/office/powerpoint/2010/main" val="13814390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53</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44827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latin typeface="+mj-lt"/>
              </a:rPr>
              <a:t>Your Turn </a:t>
            </a:r>
            <a:r>
              <a:rPr lang="en-US" dirty="0" smtClean="0">
                <a:solidFill>
                  <a:srgbClr val="005493"/>
                </a:solidFill>
                <a:latin typeface="+mj-lt"/>
              </a:rPr>
              <a:t>5</a:t>
            </a:r>
            <a:endParaRPr lang="en-US" dirty="0">
              <a:solidFill>
                <a:srgbClr val="005493"/>
              </a:solidFill>
              <a:latin typeface="+mj-lt"/>
            </a:endParaRP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%&gt;% </a:t>
            </a:r>
            <a:r>
              <a:rPr lang="en-US" sz="3200" dirty="0">
                <a:solidFill>
                  <a:srgbClr val="005493"/>
                </a:solidFill>
                <a:latin typeface="Calibri" panose="020F0502020204030204" pitchFamily="34" charset="0"/>
                <a:ea typeface="Calibri"/>
                <a:cs typeface="Consolas" panose="020B0609020204030204" pitchFamily="49" charset="0"/>
                <a:sym typeface="Calibri"/>
              </a:rPr>
              <a:t>to write a sequence of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three functions </a:t>
            </a:r>
            <a:r>
              <a:rPr lang="en-US" sz="3200" dirty="0">
                <a:solidFill>
                  <a:srgbClr val="005493"/>
                </a:solidFill>
                <a:latin typeface="Calibri" panose="020F0502020204030204" pitchFamily="34" charset="0"/>
                <a:ea typeface="Calibri"/>
                <a:cs typeface="Consolas" panose="020B0609020204030204" pitchFamily="49" charset="0"/>
                <a:sym typeface="Calibri"/>
              </a:rPr>
              <a:t>that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a:t>
            </a:r>
            <a:r>
              <a:rPr lang="en-US" sz="2800" dirty="0" smtClean="0">
                <a:solidFill>
                  <a:srgbClr val="005493"/>
                </a:solidFill>
                <a:latin typeface="Calibri"/>
                <a:ea typeface="Calibri"/>
                <a:cs typeface="Calibri"/>
                <a:sym typeface="Calibri"/>
              </a:rPr>
              <a:t>tests </a:t>
            </a:r>
            <a:r>
              <a:rPr lang="en-US" sz="2800" dirty="0" smtClean="0">
                <a:solidFill>
                  <a:srgbClr val="005493"/>
                </a:solidFill>
                <a:latin typeface="Calibri"/>
                <a:ea typeface="Calibri"/>
                <a:cs typeface="Calibri"/>
                <a:sym typeface="Calibri"/>
              </a:rPr>
              <a:t>from </a:t>
            </a:r>
            <a:r>
              <a:rPr lang="en-US" sz="2800" dirty="0" smtClean="0">
                <a:solidFill>
                  <a:srgbClr val="005493"/>
                </a:solidFill>
                <a:latin typeface="Calibri"/>
                <a:ea typeface="Calibri"/>
                <a:cs typeface="Calibri"/>
                <a:sym typeface="Calibri"/>
              </a:rPr>
              <a:t>the </a:t>
            </a:r>
            <a:r>
              <a:rPr lang="en-US" sz="2800" dirty="0" smtClean="0">
                <a:solidFill>
                  <a:srgbClr val="005493"/>
                </a:solidFill>
                <a:latin typeface="Calibri"/>
                <a:ea typeface="Calibri"/>
                <a:cs typeface="Calibri"/>
                <a:sym typeface="Calibri"/>
              </a:rPr>
              <a:t>clinic (</a:t>
            </a:r>
            <a:r>
              <a:rPr lang="en-US" sz="2800" b="1" dirty="0" err="1" smtClean="0">
                <a:solidFill>
                  <a:srgbClr val="005493"/>
                </a:solidFill>
                <a:latin typeface="Consolas" panose="020B0609020204030204" pitchFamily="49" charset="0"/>
                <a:ea typeface="Calibri"/>
                <a:cs typeface="Calibri"/>
                <a:sym typeface="Calibri"/>
              </a:rPr>
              <a:t>clinic_name</a:t>
            </a:r>
            <a:r>
              <a:rPr lang="en-US" sz="2800" dirty="0" smtClean="0">
                <a:solidFill>
                  <a:srgbClr val="005493"/>
                </a:solidFill>
                <a:latin typeface="Calibri"/>
                <a:ea typeface="Calibri"/>
                <a:cs typeface="Calibri"/>
                <a:sym typeface="Calibri"/>
              </a:rPr>
              <a:t>) </a:t>
            </a:r>
            <a:r>
              <a:rPr lang="en-US" sz="2800" dirty="0" smtClean="0">
                <a:solidFill>
                  <a:srgbClr val="005493"/>
                </a:solidFill>
                <a:latin typeface="Calibri"/>
                <a:ea typeface="Calibri"/>
                <a:cs typeface="Calibri"/>
                <a:sym typeface="Calibri"/>
              </a:rPr>
              <a:t>of </a:t>
            </a:r>
            <a:r>
              <a:rPr lang="en-US" sz="2800" dirty="0" smtClean="0">
                <a:solidFill>
                  <a:srgbClr val="005493"/>
                </a:solidFill>
                <a:latin typeface="Calibri"/>
                <a:ea typeface="Calibri"/>
                <a:cs typeface="Calibri"/>
                <a:sym typeface="Calibri"/>
              </a:rPr>
              <a:t>"</a:t>
            </a:r>
            <a:r>
              <a:rPr lang="en-US" sz="2800" dirty="0" err="1" smtClean="0">
                <a:solidFill>
                  <a:srgbClr val="005493"/>
                </a:solidFill>
                <a:latin typeface="Calibri"/>
                <a:ea typeface="Calibri"/>
                <a:cs typeface="Calibri"/>
                <a:sym typeface="Calibri"/>
              </a:rPr>
              <a:t>picu</a:t>
            </a:r>
            <a:r>
              <a:rPr lang="en-US" sz="2800" dirty="0" smtClean="0">
                <a:solidFill>
                  <a:srgbClr val="005493"/>
                </a:solidFill>
                <a:latin typeface="Calibri"/>
                <a:ea typeface="Calibri"/>
                <a:cs typeface="Calibri"/>
                <a:sym typeface="Calibri"/>
              </a:rPr>
              <a:t>"</a:t>
            </a:r>
            <a:endParaRPr lang="en-US" sz="2800" dirty="0">
              <a:solidFill>
                <a:srgbClr val="005493"/>
              </a:solidFill>
              <a:latin typeface="Calibri"/>
              <a:ea typeface="Calibri"/>
              <a:cs typeface="Calibri"/>
              <a:sym typeface="Calibri"/>
            </a:endParaRPr>
          </a:p>
          <a:p>
            <a:pPr marL="6803" marR="2721"/>
            <a:r>
              <a:rPr lang="en-US" sz="2800" dirty="0">
                <a:solidFill>
                  <a:srgbClr val="005493"/>
                </a:solidFill>
                <a:latin typeface="Calibri"/>
                <a:ea typeface="Calibri"/>
                <a:cs typeface="Calibri"/>
                <a:sym typeface="Calibri"/>
              </a:rPr>
              <a:t>2. Selects the </a:t>
            </a:r>
            <a:r>
              <a:rPr lang="en-US" sz="2800" dirty="0" smtClean="0">
                <a:solidFill>
                  <a:srgbClr val="005493"/>
                </a:solidFill>
                <a:latin typeface="Calibri"/>
                <a:ea typeface="Calibri"/>
                <a:cs typeface="Calibri"/>
                <a:sym typeface="Calibri"/>
              </a:rPr>
              <a:t>column with the receive to verify turnaround time (</a:t>
            </a:r>
            <a:r>
              <a:rPr lang="en-US" sz="2800" b="1" dirty="0" err="1" smtClean="0">
                <a:solidFill>
                  <a:srgbClr val="005493"/>
                </a:solidFill>
                <a:latin typeface="Consolas" panose="020B0609020204030204" pitchFamily="49" charset="0"/>
                <a:ea typeface="Calibri"/>
                <a:cs typeface="Calibri"/>
                <a:sym typeface="Calibri"/>
              </a:rPr>
              <a:t>rec_ver</a:t>
            </a:r>
            <a:r>
              <a:rPr lang="en-US" sz="2800" b="1" dirty="0" err="1" smtClean="0">
                <a:solidFill>
                  <a:srgbClr val="005493"/>
                </a:solidFill>
                <a:latin typeface="Consolas" panose="020B0609020204030204" pitchFamily="49" charset="0"/>
                <a:ea typeface="Calibri"/>
                <a:cs typeface="Calibri"/>
                <a:sym typeface="Calibri"/>
              </a:rPr>
              <a:t>_tat</a:t>
            </a:r>
            <a:r>
              <a:rPr lang="en-US" sz="2800" dirty="0" smtClean="0">
                <a:solidFill>
                  <a:srgbClr val="005493"/>
                </a:solidFill>
                <a:latin typeface="Calibri"/>
                <a:ea typeface="Calibri"/>
                <a:cs typeface="Calibri"/>
                <a:sym typeface="Calibri"/>
              </a:rPr>
              <a:t>)</a:t>
            </a:r>
            <a:r>
              <a:rPr lang="en-US" sz="2800" b="1" dirty="0" smtClean="0">
                <a:solidFill>
                  <a:srgbClr val="005493"/>
                </a:solidFill>
                <a:latin typeface="Calibri"/>
                <a:ea typeface="Calibri"/>
                <a:cs typeface="Calibri"/>
                <a:sym typeface="Calibri"/>
              </a:rPr>
              <a:t> </a:t>
            </a:r>
            <a:r>
              <a:rPr lang="en-US" sz="2800" dirty="0" smtClean="0">
                <a:solidFill>
                  <a:srgbClr val="005493"/>
                </a:solidFill>
                <a:latin typeface="Calibri"/>
                <a:ea typeface="Calibri"/>
                <a:cs typeface="Calibri"/>
                <a:sym typeface="Calibri"/>
              </a:rPr>
              <a:t>as well as the day from start of the pandemic (</a:t>
            </a:r>
            <a:r>
              <a:rPr lang="en-US" sz="2800" b="1" dirty="0" err="1" smtClean="0">
                <a:solidFill>
                  <a:srgbClr val="005493"/>
                </a:solidFill>
                <a:latin typeface="Consolas" panose="020B0609020204030204" pitchFamily="49" charset="0"/>
                <a:ea typeface="Calibri"/>
                <a:cs typeface="Calibri"/>
                <a:sym typeface="Calibri"/>
              </a:rPr>
              <a:t>pan_day</a:t>
            </a:r>
            <a:r>
              <a:rPr lang="en-US" sz="2800" dirty="0" smtClean="0">
                <a:solidFill>
                  <a:srgbClr val="005493"/>
                </a:solidFill>
                <a:latin typeface="Calibri"/>
                <a:ea typeface="Calibri"/>
                <a:cs typeface="Calibri"/>
                <a:sym typeface="Calibri"/>
              </a:rPr>
              <a:t>)</a:t>
            </a:r>
            <a:endParaRPr lang="en-US" sz="2800" dirty="0">
              <a:solidFill>
                <a:srgbClr val="005493"/>
              </a:solidFill>
              <a:latin typeface="Calibri"/>
              <a:ea typeface="Calibri"/>
              <a:cs typeface="Calibri"/>
              <a:sym typeface="Calibri"/>
            </a:endParaRPr>
          </a:p>
          <a:p>
            <a:pPr marL="6803" marR="2721"/>
            <a:r>
              <a:rPr lang="en-US" sz="2800" dirty="0">
                <a:solidFill>
                  <a:srgbClr val="005493"/>
                </a:solidFill>
                <a:latin typeface="Calibri"/>
                <a:ea typeface="Calibri"/>
                <a:cs typeface="Calibri"/>
                <a:sym typeface="Calibri"/>
              </a:rPr>
              <a:t>3. Arrange </a:t>
            </a:r>
            <a:r>
              <a:rPr lang="en-US" sz="2800" dirty="0">
                <a:solidFill>
                  <a:srgbClr val="005493"/>
                </a:solidFill>
                <a:latin typeface="Calibri"/>
                <a:ea typeface="Calibri"/>
                <a:cs typeface="Calibri"/>
                <a:sym typeface="Calibri"/>
              </a:rPr>
              <a:t>the </a:t>
            </a:r>
            <a:r>
              <a:rPr lang="en-US" sz="2800" dirty="0" smtClean="0">
                <a:solidFill>
                  <a:srgbClr val="005493"/>
                </a:solidFill>
                <a:latin typeface="Calibri"/>
                <a:ea typeface="Calibri"/>
                <a:cs typeface="Calibri"/>
                <a:sym typeface="Calibri"/>
              </a:rPr>
              <a:t>`</a:t>
            </a:r>
            <a:r>
              <a:rPr lang="en-US" sz="2800" b="1" dirty="0">
                <a:solidFill>
                  <a:srgbClr val="005493"/>
                </a:solidFill>
                <a:latin typeface="Calibri"/>
                <a:ea typeface="Calibri"/>
                <a:cs typeface="Calibri"/>
                <a:sym typeface="Calibri"/>
              </a:rPr>
              <a:t> </a:t>
            </a:r>
            <a:r>
              <a:rPr lang="en-US" sz="2800" b="1" dirty="0" err="1">
                <a:solidFill>
                  <a:srgbClr val="005493"/>
                </a:solidFill>
                <a:latin typeface="Consolas" panose="020B0609020204030204" pitchFamily="49" charset="0"/>
                <a:ea typeface="Calibri"/>
                <a:cs typeface="Calibri"/>
                <a:sym typeface="Calibri"/>
              </a:rPr>
              <a:t>pan_day</a:t>
            </a:r>
            <a:r>
              <a:rPr lang="en-US" sz="2800" b="1" dirty="0">
                <a:solidFill>
                  <a:srgbClr val="005493"/>
                </a:solidFill>
                <a:latin typeface="Calibri"/>
                <a:ea typeface="Calibri"/>
                <a:cs typeface="Calibri"/>
                <a:sym typeface="Calibri"/>
              </a:rPr>
              <a:t> </a:t>
            </a:r>
            <a:r>
              <a:rPr lang="en-US" sz="2800" b="1" dirty="0" smtClean="0">
                <a:solidFill>
                  <a:srgbClr val="005493"/>
                </a:solidFill>
                <a:latin typeface="Calibri"/>
                <a:ea typeface="Calibri"/>
                <a:cs typeface="Calibri"/>
                <a:sym typeface="Calibri"/>
              </a:rPr>
              <a:t>` </a:t>
            </a:r>
            <a:r>
              <a:rPr lang="en-US" sz="2800" dirty="0" smtClean="0">
                <a:solidFill>
                  <a:srgbClr val="005493"/>
                </a:solidFill>
                <a:latin typeface="Calibri"/>
                <a:ea typeface="Calibri"/>
                <a:cs typeface="Calibri"/>
                <a:sym typeface="Calibri"/>
              </a:rPr>
              <a:t>from highest to lowest</a:t>
            </a:r>
            <a:endParaRPr lang="en-US" sz="2800" dirty="0">
              <a:solidFill>
                <a:srgbClr val="005493"/>
              </a:solidFill>
              <a:latin typeface="Calibri"/>
              <a:ea typeface="Calibri"/>
              <a:cs typeface="Calibri"/>
              <a:sym typeface="Calibri"/>
            </a:endParaRPr>
          </a:p>
          <a:p>
            <a:pPr marL="6803" marR="2721"/>
            <a:endParaRPr lang="en-US" sz="2400" dirty="0" smtClean="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905565"/>
            <a:ext cx="8292662" cy="1138773"/>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a:t>
            </a:r>
            <a:r>
              <a:rPr lang="en-US" sz="2800" dirty="0" smtClean="0">
                <a:solidFill>
                  <a:srgbClr val="005493"/>
                </a:solidFill>
                <a:latin typeface="Calibri"/>
                <a:ea typeface="Calibri"/>
                <a:cs typeface="Calibri"/>
                <a:sym typeface="Calibri"/>
              </a:rPr>
              <a:t>variable, call it whatever you want.</a:t>
            </a:r>
          </a:p>
          <a:p>
            <a:endParaRPr lang="en-US" sz="700" dirty="0"/>
          </a:p>
        </p:txBody>
      </p:sp>
    </p:spTree>
    <p:extLst>
      <p:ext uri="{BB962C8B-B14F-4D97-AF65-F5344CB8AC3E}">
        <p14:creationId xmlns:p14="http://schemas.microsoft.com/office/powerpoint/2010/main" val="10940965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743741" y="245005"/>
            <a:ext cx="4704518"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Isolating </a:t>
            </a:r>
            <a:r>
              <a:rPr lang="en-US" sz="5400" dirty="0">
                <a:solidFill>
                  <a:srgbClr val="000000"/>
                </a:solidFill>
              </a:rPr>
              <a:t>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rows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a:t>
            </a:r>
            <a:r>
              <a:rPr lang="en-US" sz="4000" dirty="0" smtClean="0">
                <a:latin typeface="Calibri"/>
                <a:ea typeface="Calibri"/>
                <a:cs typeface="Calibri"/>
                <a:sym typeface="Calibri"/>
              </a:rPr>
              <a:t>rows</a:t>
            </a:r>
            <a:r>
              <a:rPr lang="en-US" sz="4000" dirty="0">
                <a:latin typeface="Calibri"/>
                <a:ea typeface="Calibri"/>
                <a:cs typeface="Calibri"/>
                <a:sym typeface="Calibri"/>
              </a:rPr>
              <a:t>,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54</a:t>
            </a:fld>
            <a:endParaRPr lang="en-US"/>
          </a:p>
        </p:txBody>
      </p:sp>
    </p:spTree>
    <p:extLst>
      <p:ext uri="{BB962C8B-B14F-4D97-AF65-F5344CB8AC3E}">
        <p14:creationId xmlns:p14="http://schemas.microsoft.com/office/powerpoint/2010/main" val="35895395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Deriving Data</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31103334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smtClean="0">
                <a:solidFill>
                  <a:srgbClr val="F3F3F3"/>
                </a:solidFill>
                <a:latin typeface="Arial"/>
                <a:ea typeface="Arial"/>
                <a:cs typeface="Arial"/>
                <a:sym typeface="Arial"/>
              </a:rPr>
              <a:t>What </a:t>
            </a:r>
            <a:r>
              <a:rPr lang="en-US" sz="6000" b="1" dirty="0" smtClean="0">
                <a:solidFill>
                  <a:srgbClr val="F3F3F3"/>
                </a:solidFill>
                <a:latin typeface="Arial"/>
                <a:ea typeface="Arial"/>
                <a:cs typeface="Arial"/>
                <a:sym typeface="Arial"/>
              </a:rPr>
              <a:t>is the average and SD in total turnaround time by clinic?</a:t>
            </a:r>
            <a:endParaRPr sz="6000" dirty="0">
              <a:latin typeface="Arial"/>
              <a:ea typeface="Arial"/>
              <a:cs typeface="Arial"/>
              <a:sym typeface="Arial"/>
            </a:endParaRPr>
          </a:p>
        </p:txBody>
      </p:sp>
      <p:sp>
        <p:nvSpPr>
          <p:cNvPr id="2" name="Slide Number Placeholder 1"/>
          <p:cNvSpPr>
            <a:spLocks noGrp="1"/>
          </p:cNvSpPr>
          <p:nvPr>
            <p:ph type="sldNum" idx="12"/>
          </p:nvPr>
        </p:nvSpPr>
        <p:spPr/>
        <p:txBody>
          <a:bodyPr/>
          <a:lstStyle/>
          <a:p>
            <a:fld id="{00000000-1234-1234-1234-123412341234}" type="slidenum">
              <a:rPr lang="en-US" smtClean="0"/>
              <a:pPr/>
              <a:t>56</a:t>
            </a:fld>
            <a:endParaRPr lang="en-US"/>
          </a:p>
        </p:txBody>
      </p:sp>
    </p:spTree>
    <p:extLst>
      <p:ext uri="{BB962C8B-B14F-4D97-AF65-F5344CB8AC3E}">
        <p14:creationId xmlns:p14="http://schemas.microsoft.com/office/powerpoint/2010/main" val="36985359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smtClean="0">
                <a:solidFill>
                  <a:schemeClr val="tx1">
                    <a:lumMod val="85000"/>
                    <a:lumOff val="15000"/>
                  </a:schemeClr>
                </a:solidFill>
              </a:rPr>
              <a:t>Breaking down the analytical question</a:t>
            </a:r>
            <a:endParaRPr lang="en-US" sz="5400" dirty="0">
              <a:solidFill>
                <a:schemeClr val="tx1">
                  <a:lumMod val="85000"/>
                  <a:lumOff val="15000"/>
                </a:schemeClr>
              </a:solidFill>
            </a:endParaRP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Total TAT for each test</a:t>
            </a:r>
            <a:endParaRPr lang="en-US" sz="4000" dirty="0" smtClean="0">
              <a:solidFill>
                <a:schemeClr val="tx1">
                  <a:lumMod val="65000"/>
                  <a:lumOff val="35000"/>
                </a:schemeClr>
              </a:solidFill>
              <a:latin typeface="Arial"/>
              <a:ea typeface="Arial"/>
              <a:cs typeface="Arial"/>
              <a:sym typeface="Arial"/>
            </a:endParaRP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Group tests by clinic</a:t>
            </a:r>
            <a:endParaRPr lang="en-US" sz="4000" dirty="0" smtClean="0">
              <a:solidFill>
                <a:schemeClr val="tx1">
                  <a:lumMod val="65000"/>
                  <a:lumOff val="35000"/>
                </a:schemeClr>
              </a:solidFill>
              <a:latin typeface="Arial"/>
              <a:ea typeface="Arial"/>
              <a:cs typeface="Arial"/>
              <a:sym typeface="Arial"/>
            </a:endParaRP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Calculate average and SD for each clinic</a:t>
            </a:r>
            <a:endParaRPr lang="en-US" sz="4000" dirty="0">
              <a:solidFill>
                <a:schemeClr val="tx1">
                  <a:lumMod val="65000"/>
                  <a:lumOff val="35000"/>
                </a:schemeClr>
              </a:solidFill>
              <a:latin typeface="Arial"/>
              <a:ea typeface="Arial"/>
              <a:cs typeface="Arial"/>
              <a:sym typeface="Arial"/>
            </a:endParaRPr>
          </a:p>
        </p:txBody>
      </p:sp>
      <p:sp>
        <p:nvSpPr>
          <p:cNvPr id="4" name="Slide Number Placeholder 3"/>
          <p:cNvSpPr>
            <a:spLocks noGrp="1"/>
          </p:cNvSpPr>
          <p:nvPr>
            <p:ph type="sldNum" idx="12"/>
          </p:nvPr>
        </p:nvSpPr>
        <p:spPr/>
        <p:txBody>
          <a:bodyPr/>
          <a:lstStyle/>
          <a:p>
            <a:fld id="{00000000-1234-1234-1234-123412341234}" type="slidenum">
              <a:rPr lang="en-US" smtClean="0"/>
              <a:pPr/>
              <a:t>57</a:t>
            </a:fld>
            <a:endParaRPr lang="en-US"/>
          </a:p>
        </p:txBody>
      </p:sp>
    </p:spTree>
    <p:extLst>
      <p:ext uri="{BB962C8B-B14F-4D97-AF65-F5344CB8AC3E}">
        <p14:creationId xmlns:p14="http://schemas.microsoft.com/office/powerpoint/2010/main" val="12082237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330403" y="280401"/>
            <a:ext cx="4952291"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a:t>
            </a:r>
            <a:r>
              <a:rPr lang="en-US" sz="4000" dirty="0" smtClean="0">
                <a:latin typeface="Calibri"/>
                <a:ea typeface="Calibri"/>
                <a:cs typeface="Calibri"/>
                <a:sym typeface="Calibri"/>
              </a:rPr>
              <a:t>variables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Calibri"/>
              </a:rPr>
              <a:t>mutate</a:t>
            </a:r>
            <a:r>
              <a:rPr lang="en-US" sz="4000" b="1" dirty="0" smtClean="0">
                <a:solidFill>
                  <a:srgbClr val="0365C0"/>
                </a:solidFill>
                <a:latin typeface="Trebuchet MS"/>
                <a:ea typeface="Trebuchet MS"/>
                <a:cs typeface="Trebuchet MS"/>
                <a:sym typeface="Calibri"/>
              </a:rPr>
              <a:t>()</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a:t>
            </a:r>
            <a:r>
              <a:rPr lang="en-US" sz="4000" dirty="0" smtClean="0">
                <a:latin typeface="Calibri"/>
                <a:ea typeface="Calibri"/>
                <a:cs typeface="Calibri"/>
                <a:sym typeface="Calibri"/>
              </a:rPr>
              <a:t>summaries of data with </a:t>
            </a:r>
            <a:r>
              <a:rPr lang="en-US" sz="4000" b="1" dirty="0" smtClean="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58</a:t>
            </a:fld>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mutate()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59</a:t>
            </a:fld>
            <a:endParaRPr lang="en-US"/>
          </a:p>
        </p:txBody>
      </p:sp>
    </p:spTree>
    <p:extLst>
      <p:ext uri="{BB962C8B-B14F-4D97-AF65-F5344CB8AC3E}">
        <p14:creationId xmlns:p14="http://schemas.microsoft.com/office/powerpoint/2010/main" val="31029683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smtClean="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smtClean="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smtClean="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smtClean="0"/>
              <a:t>What is a </a:t>
            </a:r>
            <a:r>
              <a:rPr lang="en-US" dirty="0"/>
              <a:t>“Tidy”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latin typeface="Arial" panose="020B0604020202020204" pitchFamily="34" charset="0"/>
                <a:cs typeface="Arial" panose="020B0604020202020204" pitchFamily="34" charset="0"/>
              </a:rPr>
              <a:t>MRN</a:t>
            </a:r>
            <a:endParaRPr lang="en-US" sz="1800" b="1" dirty="0">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US" smtClean="0"/>
              <a:pPr/>
              <a:t>60</a:t>
            </a:fld>
            <a:endParaRPr lang="en-US"/>
          </a:p>
        </p:txBody>
      </p:sp>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smtClean="0">
                  <a:solidFill>
                    <a:srgbClr val="FFFFFF"/>
                  </a:solidFill>
                  <a:latin typeface="Trebuchet MS"/>
                  <a:ea typeface="Trebuchet MS"/>
                  <a:cs typeface="Trebuchet MS"/>
                  <a:sym typeface="Trebuchet MS"/>
                </a:rPr>
                <a:t>=</a:t>
              </a:r>
              <a:r>
                <a:rPr lang="en-US" sz="2062" dirty="0" smtClean="0">
                  <a:solidFill>
                    <a:srgbClr val="FFFFFF"/>
                  </a:solidFill>
                  <a:latin typeface="Trebuchet MS"/>
                  <a:ea typeface="Trebuchet MS"/>
                  <a:cs typeface="Trebuchet MS"/>
                  <a:sym typeface="Trebuchet MS"/>
                </a:rPr>
                <a:t> Number of rows</a:t>
              </a:r>
            </a:p>
            <a:p>
              <a:pPr marL="8164">
                <a:lnSpc>
                  <a:spcPct val="116753"/>
                </a:lnSpc>
              </a:pPr>
              <a:r>
                <a:rPr lang="en-US" sz="2400" b="1" dirty="0" smtClean="0">
                  <a:solidFill>
                    <a:srgbClr val="FFFFFF"/>
                  </a:solidFill>
                  <a:latin typeface="Trebuchet MS"/>
                  <a:ea typeface="Calibri"/>
                  <a:cs typeface="Calibri"/>
                  <a:sym typeface="Trebuchet MS"/>
                </a:rPr>
                <a:t>↑</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smtClean="0">
                <a:latin typeface="Calibri"/>
                <a:ea typeface="Calibri"/>
                <a:cs typeface="Calibri"/>
                <a:sym typeface="Calibri"/>
              </a:rPr>
              <a:t>Creating new </a:t>
            </a:r>
            <a:r>
              <a:rPr lang="en-US" sz="3200" dirty="0" smtClean="0">
                <a:latin typeface="Calibri"/>
                <a:ea typeface="Calibri"/>
                <a:cs typeface="Calibri"/>
                <a:sym typeface="Calibri"/>
              </a:rPr>
              <a:t>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smtClean="0">
                <a:latin typeface="Consolas" panose="020B0609020204030204" pitchFamily="49" charset="0"/>
                <a:ea typeface="Courier New"/>
                <a:cs typeface="Consolas" panose="020B0609020204030204" pitchFamily="49" charset="0"/>
                <a:sym typeface="Courier New"/>
              </a:rPr>
              <a:t>Covid_testing</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smtClean="0">
                <a:latin typeface="Calibri"/>
                <a:ea typeface="Calibri"/>
                <a:cs typeface="Calibri"/>
                <a:sym typeface="Calibri"/>
              </a:rPr>
              <a:t>Creating new </a:t>
            </a:r>
            <a:r>
              <a:rPr lang="en-US" sz="3200" dirty="0" smtClean="0">
                <a:latin typeface="Calibri"/>
                <a:ea typeface="Calibri"/>
                <a:cs typeface="Calibri"/>
                <a:sym typeface="Calibri"/>
              </a:rPr>
              <a:t>calculated columns</a:t>
            </a:r>
            <a:endParaRPr sz="3200" dirty="0">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61</a:t>
            </a:fld>
            <a:endParaRPr lang="en-US"/>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smtClean="0">
                <a:latin typeface="Consolas" panose="020B0609020204030204" pitchFamily="49" charset="0"/>
                <a:ea typeface="Courier New"/>
                <a:cs typeface="Consolas" panose="020B0609020204030204" pitchFamily="49" charset="0"/>
                <a:sym typeface="Courier New"/>
              </a:rPr>
              <a:t>covid_testing</a:t>
            </a:r>
            <a:r>
              <a:rPr lang="en-US" sz="3200" dirty="0" smtClean="0">
                <a:latin typeface="Consolas" panose="020B0609020204030204" pitchFamily="49" charset="0"/>
                <a:ea typeface="Courier New"/>
                <a:cs typeface="Consolas" panose="020B0609020204030204" pitchFamily="49" charset="0"/>
                <a:sym typeface="Courier New"/>
              </a:rPr>
              <a:t> %&gt;%</a:t>
            </a:r>
            <a:endParaRPr lang="en-US" sz="3200" dirty="0" smtClean="0">
              <a:latin typeface="Consolas" panose="020B0609020204030204" pitchFamily="49" charset="0"/>
              <a:ea typeface="Courier New"/>
              <a:cs typeface="Consolas" panose="020B0609020204030204" pitchFamily="49" charset="0"/>
              <a:sym typeface="Courier New"/>
            </a:endParaRPr>
          </a:p>
          <a:p>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c_r</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_</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tat_mins</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60</a:t>
            </a:r>
            <a:r>
              <a:rPr lang="en-US" sz="3200" dirty="0" smtClean="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62</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044776373"/>
              </p:ext>
            </p:extLst>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038045568"/>
              </p:ext>
            </p:extLst>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smtClean="0">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1770</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216</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84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138</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63</a:t>
            </a:fld>
            <a:endParaRPr lang="en-US">
              <a:solidFill>
                <a:prstClr val="black">
                  <a:lumMod val="95000"/>
                  <a:lumOff val="5000"/>
                </a:prstClr>
              </a:solidFill>
            </a:endParaRPr>
          </a:p>
        </p:txBody>
      </p:sp>
      <p:sp>
        <p:nvSpPr>
          <p:cNvPr id="10" name="Title 9"/>
          <p:cNvSpPr>
            <a:spLocks noGrp="1"/>
          </p:cNvSpPr>
          <p:nvPr>
            <p:ph type="title"/>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a:t>
            </a:r>
            <a:r>
              <a:rPr lang="en-US" dirty="0" smtClean="0">
                <a:solidFill>
                  <a:srgbClr val="005493"/>
                </a:solidFill>
              </a:rPr>
              <a:t>6</a:t>
            </a:r>
            <a:endParaRPr lang="en-US" dirty="0">
              <a:solidFill>
                <a:srgbClr val="005493"/>
              </a:solidFill>
            </a:endParaRPr>
          </a:p>
        </p:txBody>
      </p:sp>
      <p:sp>
        <p:nvSpPr>
          <p:cNvPr id="9" name="Google Shape;351;p37"/>
          <p:cNvSpPr txBox="1"/>
          <p:nvPr/>
        </p:nvSpPr>
        <p:spPr>
          <a:xfrm>
            <a:off x="502920" y="1890818"/>
            <a:ext cx="11488710"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smtClean="0">
                <a:solidFill>
                  <a:srgbClr val="005493"/>
                </a:solidFill>
                <a:latin typeface="Calibri" panose="020F0502020204030204" pitchFamily="34" charset="0"/>
                <a:ea typeface="Calibri"/>
                <a:cs typeface="Consolas" panose="020B0609020204030204" pitchFamily="49" charset="0"/>
                <a:sym typeface="Calibri"/>
              </a:rPr>
              <a:t>Create a new column using the mutate() function that contains the total </a:t>
            </a:r>
            <a:r>
              <a:rPr lang="en-US" sz="4000" dirty="0">
                <a:solidFill>
                  <a:srgbClr val="005493"/>
                </a:solidFill>
                <a:latin typeface="Calibri" panose="020F0502020204030204" pitchFamily="34" charset="0"/>
                <a:ea typeface="Calibri"/>
                <a:cs typeface="Consolas" panose="020B0609020204030204" pitchFamily="49" charset="0"/>
                <a:sym typeface="Calibri"/>
              </a:rPr>
              <a:t>TAT  </a:t>
            </a:r>
            <a:r>
              <a:rPr lang="en-US" sz="4000" dirty="0" smtClean="0">
                <a:solidFill>
                  <a:srgbClr val="005493"/>
                </a:solidFill>
                <a:latin typeface="Calibri" panose="020F0502020204030204" pitchFamily="34" charset="0"/>
                <a:ea typeface="Calibri"/>
                <a:cs typeface="Consolas" panose="020B0609020204030204" pitchFamily="49" charset="0"/>
                <a:sym typeface="Calibri"/>
              </a:rPr>
              <a:t>(sum of </a:t>
            </a:r>
            <a:r>
              <a:rPr lang="en-US" sz="4000" b="1" dirty="0" err="1" smtClean="0">
                <a:solidFill>
                  <a:srgbClr val="005493"/>
                </a:solidFill>
                <a:latin typeface="Consolas" panose="020B0609020204030204" pitchFamily="49" charset="0"/>
                <a:ea typeface="Calibri"/>
                <a:cs typeface="Consolas" panose="020B0609020204030204" pitchFamily="49" charset="0"/>
                <a:sym typeface="Calibri"/>
              </a:rPr>
              <a:t>col_rec_tat</a:t>
            </a:r>
            <a:r>
              <a:rPr lang="en-US" sz="4000" b="1" dirty="0" smtClean="0">
                <a:solidFill>
                  <a:srgbClr val="005493"/>
                </a:solidFill>
                <a:latin typeface="Calibri" panose="020F0502020204030204" pitchFamily="34" charset="0"/>
                <a:ea typeface="Calibri"/>
                <a:cs typeface="Consolas" panose="020B0609020204030204" pitchFamily="49" charset="0"/>
                <a:sym typeface="Calibri"/>
              </a:rPr>
              <a:t> </a:t>
            </a:r>
            <a:r>
              <a:rPr lang="en-US" sz="4000" dirty="0" smtClean="0">
                <a:solidFill>
                  <a:srgbClr val="005493"/>
                </a:solidFill>
                <a:latin typeface="Calibri" panose="020F0502020204030204" pitchFamily="34" charset="0"/>
                <a:ea typeface="Calibri"/>
                <a:cs typeface="Consolas" panose="020B0609020204030204" pitchFamily="49" charset="0"/>
                <a:sym typeface="Calibri"/>
              </a:rPr>
              <a:t>and </a:t>
            </a:r>
            <a:r>
              <a:rPr lang="en-US" sz="4000" b="1" dirty="0" err="1" smtClean="0">
                <a:solidFill>
                  <a:srgbClr val="005493"/>
                </a:solidFill>
                <a:latin typeface="Consolas" panose="020B0609020204030204" pitchFamily="49" charset="0"/>
                <a:ea typeface="Calibri"/>
                <a:cs typeface="Consolas" panose="020B0609020204030204" pitchFamily="49" charset="0"/>
                <a:sym typeface="Calibri"/>
              </a:rPr>
              <a:t>rec_ver_tat</a:t>
            </a:r>
            <a:r>
              <a:rPr lang="en-US" sz="4000" dirty="0" smtClean="0">
                <a:solidFill>
                  <a:srgbClr val="005493"/>
                </a:solidFill>
                <a:latin typeface="Calibri" panose="020F0502020204030204" pitchFamily="34" charset="0"/>
                <a:ea typeface="Calibri"/>
                <a:cs typeface="Consolas" panose="020B0609020204030204" pitchFamily="49" charset="0"/>
                <a:sym typeface="Calibri"/>
              </a:rPr>
              <a:t>)</a:t>
            </a:r>
            <a:endParaRPr lang="en-US" sz="4000" dirty="0" smtClean="0">
              <a:solidFill>
                <a:srgbClr val="005493"/>
              </a:solidFill>
              <a:latin typeface="Calibri" panose="020F0502020204030204" pitchFamily="34" charset="0"/>
              <a:ea typeface="Calibri"/>
              <a:cs typeface="Consolas" panose="020B0609020204030204" pitchFamily="49" charset="0"/>
              <a:sym typeface="Calibri"/>
            </a:endParaRPr>
          </a:p>
        </p:txBody>
      </p:sp>
    </p:spTree>
    <p:extLst>
      <p:ext uri="{BB962C8B-B14F-4D97-AF65-F5344CB8AC3E}">
        <p14:creationId xmlns:p14="http://schemas.microsoft.com/office/powerpoint/2010/main" val="7489902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01042" y="4144282"/>
            <a:ext cx="4773976" cy="1909590"/>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smtClean="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a:t>
            </a:r>
            <a:r>
              <a:rPr lang="en-US" sz="3200" dirty="0" smtClean="0">
                <a:latin typeface="Consolas" panose="020B0609020204030204" pitchFamily="49" charset="0"/>
                <a:ea typeface="Courier New"/>
                <a:cs typeface="Consolas" panose="020B0609020204030204" pitchFamily="49" charset="0"/>
                <a:sym typeface="Courier New"/>
              </a:rPr>
              <a:t>%&gt;%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386839" y="4117940"/>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64</a:t>
            </a:fld>
            <a:endParaRPr lang="en-US"/>
          </a:p>
        </p:txBody>
      </p:sp>
      <p:pic>
        <p:nvPicPr>
          <p:cNvPr id="5" name="Picture 4"/>
          <p:cNvPicPr>
            <a:picLocks noChangeAspect="1"/>
          </p:cNvPicPr>
          <p:nvPr/>
        </p:nvPicPr>
        <p:blipFill>
          <a:blip r:embed="rId5"/>
          <a:stretch>
            <a:fillRect/>
          </a:stretch>
        </p:blipFill>
        <p:spPr>
          <a:xfrm>
            <a:off x="6278879" y="4013859"/>
            <a:ext cx="4655264" cy="2040014"/>
          </a:xfrm>
          <a:prstGeom prst="rect">
            <a:avLst/>
          </a:prstGeom>
        </p:spPr>
      </p:pic>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2">
            <a:extLst/>
          </a:blip>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3">
            <a:extLst/>
          </a:blip>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smtClean="0"/>
              <a:t>F</a:t>
            </a:r>
            <a:r>
              <a:rPr sz="5000" dirty="0" smtClean="0"/>
              <a:t>unctions</a:t>
            </a:r>
            <a:r>
              <a:rPr lang="en-US" sz="5000" dirty="0" smtClean="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4">
            <a:extLst/>
          </a:blip>
          <a:srcRect l="880" t="5920" r="74437" b="12435"/>
          <a:stretch>
            <a:fillRect/>
          </a:stretch>
        </p:blipFill>
        <p:spPr>
          <a:xfrm>
            <a:off x="1130548" y="922392"/>
            <a:ext cx="2233626" cy="5709204"/>
          </a:xfrm>
          <a:prstGeom prst="rect">
            <a:avLst/>
          </a:prstGeom>
          <a:ln w="25400">
            <a:solidFill>
              <a:srgbClr val="000000"/>
            </a:solidFill>
            <a:miter lim="400000"/>
          </a:ln>
        </p:spPr>
      </p:pic>
      <p:sp>
        <p:nvSpPr>
          <p:cNvPr id="6" name="Slide Number Placeholder 5"/>
          <p:cNvSpPr>
            <a:spLocks noGrp="1"/>
          </p:cNvSpPr>
          <p:nvPr>
            <p:ph type="sldNum" sz="quarter" idx="2"/>
          </p:nvPr>
        </p:nvSpPr>
        <p:spPr>
          <a:xfrm>
            <a:off x="11929857" y="6431243"/>
            <a:ext cx="524286" cy="451836"/>
          </a:xfrm>
        </p:spPr>
        <p:txBody>
          <a:bodyPr/>
          <a:lstStyle/>
          <a:p>
            <a:fld id="{86CB4B4D-7CA3-9044-876B-883B54F8677D}" type="slidenum">
              <a:rPr lang="en-US" smtClean="0">
                <a:solidFill>
                  <a:schemeClr val="tx1"/>
                </a:solidFill>
              </a:rPr>
              <a:t>65</a:t>
            </a:fld>
            <a:endParaRPr lang="en-US">
              <a:solidFill>
                <a:schemeClr val="tx1"/>
              </a:solidFill>
            </a:endParaRPr>
          </a:p>
        </p:txBody>
      </p:sp>
    </p:spTree>
    <p:extLst>
      <p:ext uri="{BB962C8B-B14F-4D97-AF65-F5344CB8AC3E}">
        <p14:creationId xmlns:p14="http://schemas.microsoft.com/office/powerpoint/2010/main" val="443265727"/>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66</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55092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smtClean="0"/>
              <a:t>Goal</a:t>
            </a:r>
            <a:endParaRPr lang="en-US" sz="3600" dirty="0"/>
          </a:p>
          <a:p>
            <a:pPr marL="514350" indent="-514350">
              <a:buAutoNum type="arabicPeriod"/>
            </a:pPr>
            <a:r>
              <a:rPr lang="en-US" sz="2800" dirty="0" smtClean="0"/>
              <a:t>Learn </a:t>
            </a:r>
            <a:r>
              <a:rPr lang="en-US" sz="2800" dirty="0"/>
              <a:t>how to use </a:t>
            </a:r>
            <a:r>
              <a:rPr lang="en-US" sz="2800" dirty="0" smtClean="0"/>
              <a:t>dplyr </a:t>
            </a:r>
            <a:r>
              <a:rPr lang="en-US" sz="2800" dirty="0"/>
              <a:t>to </a:t>
            </a:r>
            <a:r>
              <a:rPr lang="en-US" sz="2800" dirty="0" smtClean="0"/>
              <a:t>transform data frames</a:t>
            </a:r>
          </a:p>
          <a:p>
            <a:pPr marL="514350" indent="-514350">
              <a:buAutoNum type="arabicPeriod"/>
            </a:pPr>
            <a:r>
              <a:rPr lang="en-US" sz="2800" dirty="0" smtClean="0"/>
              <a:t>Appreciate the role of piping in facilitating data transformation</a:t>
            </a:r>
            <a:endParaRPr lang="en-US" sz="2800" dirty="0"/>
          </a:p>
          <a:p>
            <a:pPr marL="514350" indent="-514350">
              <a:buAutoNum type="arabicPeriod"/>
            </a:pPr>
            <a:endParaRPr lang="en-US" sz="2800" dirty="0"/>
          </a:p>
          <a:p>
            <a:r>
              <a:rPr lang="en-US" sz="3600" dirty="0"/>
              <a:t>Objectives</a:t>
            </a:r>
          </a:p>
          <a:p>
            <a:pPr marL="514350" indent="-514350">
              <a:buAutoNum type="arabicPeriod"/>
            </a:pPr>
            <a:r>
              <a:rPr lang="en-US" sz="2800" dirty="0" smtClean="0"/>
              <a:t>List th</a:t>
            </a:r>
            <a:r>
              <a:rPr lang="en-US" sz="2800" dirty="0" smtClean="0"/>
              <a:t>e major forms of data transformation implemented in dplyr</a:t>
            </a:r>
            <a:endParaRPr lang="en-US" sz="2800" dirty="0"/>
          </a:p>
          <a:p>
            <a:pPr marL="514350" indent="-514350">
              <a:buAutoNum type="arabicPeriod"/>
            </a:pPr>
            <a:r>
              <a:rPr lang="en-US" sz="2800" dirty="0" smtClean="0"/>
              <a:t>Use code templates containing dplyr functions to tidy a raw data set</a:t>
            </a:r>
            <a:endParaRPr lang="en-US" sz="2800" dirty="0"/>
          </a:p>
          <a:p>
            <a:pPr marL="514350" indent="-514350">
              <a:buAutoNum type="arabicPeriod"/>
            </a:pPr>
            <a:r>
              <a:rPr lang="en-US" sz="2800" dirty="0" smtClean="0"/>
              <a:t>Use the pipe operator to pass the output of one function as an input to the next function</a:t>
            </a:r>
            <a:endParaRPr lang="en-US" sz="2800" dirty="0"/>
          </a:p>
          <a:p>
            <a:pPr marL="514350" indent="-514350">
              <a:buAutoNum type="arabicPeriod"/>
            </a:pPr>
            <a:r>
              <a:rPr lang="en-US" sz="2800" dirty="0" smtClean="0"/>
              <a:t>Create new calculated columns not found in the original data frame</a:t>
            </a:r>
            <a:endParaRPr lang="en-US" sz="2800" dirty="0"/>
          </a:p>
        </p:txBody>
      </p:sp>
    </p:spTree>
    <p:extLst>
      <p:ext uri="{BB962C8B-B14F-4D97-AF65-F5344CB8AC3E}">
        <p14:creationId xmlns:p14="http://schemas.microsoft.com/office/powerpoint/2010/main" val="1533031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r>
              <a:rPr lang="en-US" sz="5196" dirty="0">
                <a:solidFill>
                  <a:srgbClr val="005493"/>
                </a:solidFill>
                <a:latin typeface="Arial" panose="020B0604020202020204" pitchFamily="34" charset="0"/>
                <a:ea typeface="Calibri"/>
                <a:cs typeface="Arial" panose="020B0604020202020204" pitchFamily="34" charset="0"/>
                <a:sym typeface="Calibri"/>
              </a:rPr>
              <a:t>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
        <p:nvSpPr>
          <p:cNvPr id="8" name="Google Shape;54;p8"/>
          <p:cNvSpPr txBox="1"/>
          <p:nvPr/>
        </p:nvSpPr>
        <p:spPr>
          <a:xfrm>
            <a:off x="2871627" y="2077900"/>
            <a:ext cx="7880193"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800" dirty="0">
                <a:solidFill>
                  <a:srgbClr val="005493"/>
                </a:solidFill>
                <a:latin typeface="Arial" panose="020B0604020202020204" pitchFamily="34" charset="0"/>
                <a:ea typeface="Calibri"/>
                <a:cs typeface="Arial" panose="020B0604020202020204" pitchFamily="34" charset="0"/>
                <a:sym typeface="Calibri"/>
              </a:rPr>
              <a:t>Open </a:t>
            </a:r>
            <a:r>
              <a:rPr lang="en-US" sz="4800" dirty="0" smtClean="0">
                <a:solidFill>
                  <a:srgbClr val="005493"/>
                </a:solidFill>
                <a:latin typeface="Arial" panose="020B0604020202020204" pitchFamily="34" charset="0"/>
                <a:ea typeface="Calibri"/>
                <a:cs typeface="Arial" panose="020B0604020202020204" pitchFamily="34" charset="0"/>
                <a:sym typeface="Calibri"/>
              </a:rPr>
              <a:t>"</a:t>
            </a:r>
            <a:r>
              <a:rPr lang="en-US" sz="4800" b="1" dirty="0" smtClean="0">
                <a:solidFill>
                  <a:srgbClr val="005493"/>
                </a:solidFill>
                <a:latin typeface="Arial" panose="020B0604020202020204" pitchFamily="34" charset="0"/>
                <a:cs typeface="Arial" panose="020B0604020202020204" pitchFamily="34" charset="0"/>
              </a:rPr>
              <a:t>04-Transform.Rmd" </a:t>
            </a:r>
            <a:r>
              <a:rPr lang="en-US" sz="4800" dirty="0" smtClean="0">
                <a:solidFill>
                  <a:srgbClr val="005493"/>
                </a:solidFill>
                <a:latin typeface="Arial" panose="020B0604020202020204" pitchFamily="34" charset="0"/>
                <a:ea typeface="Calibri"/>
                <a:cs typeface="Arial" panose="020B0604020202020204" pitchFamily="34" charset="0"/>
                <a:sym typeface="Calibri"/>
              </a:rPr>
              <a:t>Run </a:t>
            </a:r>
            <a:r>
              <a:rPr lang="en-US" sz="4800" dirty="0">
                <a:solidFill>
                  <a:srgbClr val="005493"/>
                </a:solidFill>
                <a:latin typeface="Arial" panose="020B0604020202020204" pitchFamily="34" charset="0"/>
                <a:ea typeface="Calibri"/>
                <a:cs typeface="Arial" panose="020B0604020202020204" pitchFamily="34" charset="0"/>
                <a:sym typeface="Calibri"/>
              </a:rPr>
              <a:t>the setup chunk</a:t>
            </a:r>
            <a:endParaRPr sz="4800" dirty="0">
              <a:latin typeface="Arial" panose="020B0604020202020204" pitchFamily="34" charset="0"/>
              <a:ea typeface="Calibri"/>
              <a:cs typeface="Arial" panose="020B0604020202020204" pitchFamily="34" charset="0"/>
              <a:sym typeface="Calibri"/>
            </a:endParaRPr>
          </a:p>
        </p:txBody>
      </p:sp>
      <p:grpSp>
        <p:nvGrpSpPr>
          <p:cNvPr id="9" name="Group 8"/>
          <p:cNvGrpSpPr/>
          <p:nvPr/>
        </p:nvGrpSpPr>
        <p:grpSpPr>
          <a:xfrm>
            <a:off x="2213410" y="4206054"/>
            <a:ext cx="9096883" cy="1249672"/>
            <a:chOff x="979679" y="4109498"/>
            <a:chExt cx="8978064" cy="1249672"/>
          </a:xfrm>
        </p:grpSpPr>
        <p:pic>
          <p:nvPicPr>
            <p:cNvPr id="10" name="Picture 9"/>
            <p:cNvPicPr>
              <a:picLocks noChangeAspect="1"/>
            </p:cNvPicPr>
            <p:nvPr/>
          </p:nvPicPr>
          <p:blipFill>
            <a:blip r:embed="rId4"/>
            <a:stretch>
              <a:fillRect/>
            </a:stretch>
          </p:blipFill>
          <p:spPr>
            <a:xfrm>
              <a:off x="979679" y="4151594"/>
              <a:ext cx="8978064" cy="1207576"/>
            </a:xfrm>
            <a:prstGeom prst="rect">
              <a:avLst/>
            </a:prstGeom>
          </p:spPr>
        </p:pic>
        <p:sp>
          <p:nvSpPr>
            <p:cNvPr id="11" name="Oval 10"/>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4266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smtClean="0">
                <a:solidFill>
                  <a:srgbClr val="005493"/>
                </a:solidFill>
                <a:latin typeface="Arial" panose="020B0604020202020204" pitchFamily="34" charset="0"/>
                <a:ea typeface="Calibri"/>
                <a:cs typeface="Arial" panose="020B0604020202020204" pitchFamily="34" charset="0"/>
                <a:sym typeface="Calibri"/>
              </a:rPr>
              <a:t>How can you confirm that you have successfully loaded the data file into </a:t>
            </a:r>
            <a:r>
              <a:rPr lang="en-US" sz="2571" dirty="0" err="1" smtClean="0">
                <a:solidFill>
                  <a:srgbClr val="005493"/>
                </a:solidFill>
                <a:latin typeface="Arial" panose="020B0604020202020204" pitchFamily="34" charset="0"/>
                <a:ea typeface="Calibri"/>
                <a:cs typeface="Arial" panose="020B0604020202020204" pitchFamily="34" charset="0"/>
                <a:sym typeface="Calibri"/>
              </a:rPr>
              <a:t>Rstudio</a:t>
            </a:r>
            <a:r>
              <a:rPr lang="en-US" sz="2571" dirty="0" smtClean="0">
                <a:solidFill>
                  <a:srgbClr val="005493"/>
                </a:solidFill>
                <a:latin typeface="Arial" panose="020B0604020202020204" pitchFamily="34" charset="0"/>
                <a:ea typeface="Calibri"/>
                <a:cs typeface="Arial" panose="020B0604020202020204" pitchFamily="34" charset="0"/>
                <a:sym typeface="Calibri"/>
              </a:rPr>
              <a:t>?</a:t>
            </a:r>
            <a:endParaRPr lang="en-US" sz="2571" dirty="0">
              <a:solidFill>
                <a:srgbClr val="005493"/>
              </a:solidFill>
              <a:latin typeface="Arial" panose="020B0604020202020204" pitchFamily="34" charset="0"/>
              <a:ea typeface="Calibri"/>
              <a:cs typeface="Arial" panose="020B0604020202020204" pitchFamily="34" charset="0"/>
              <a:sym typeface="Calibri"/>
            </a:endParaRPr>
          </a:p>
          <a:p>
            <a:pPr marL="6803"/>
            <a:endParaRPr sz="2571" dirty="0">
              <a:solidFill>
                <a:srgbClr val="005493"/>
              </a:solidFill>
              <a:latin typeface="Arial" panose="020B0604020202020204" pitchFamily="34" charset="0"/>
              <a:ea typeface="Calibri"/>
              <a:cs typeface="Arial" panose="020B0604020202020204" pitchFamily="34" charset="0"/>
              <a:sym typeface="Calibri"/>
            </a:endParaRPr>
          </a:p>
          <a:p>
            <a:pPr marR="243221">
              <a:lnSpc>
                <a:spcPct val="150000"/>
              </a:lnSpc>
              <a:buClr>
                <a:schemeClr val="dk1"/>
              </a:buClr>
              <a:buSzPts val="1100"/>
            </a:pPr>
            <a:r>
              <a:rPr lang="en-US" sz="2500" dirty="0" smtClean="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p>
          <a:p>
            <a:pPr marR="243221">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a:t>
            </a:r>
            <a:r>
              <a:rPr lang="en-US" sz="2500" dirty="0" smtClean="0">
                <a:solidFill>
                  <a:srgbClr val="005493"/>
                </a:solidFill>
                <a:latin typeface="Arial" panose="020B0604020202020204" pitchFamily="34" charset="0"/>
                <a:ea typeface="Calibri"/>
                <a:cs typeface="Arial" panose="020B0604020202020204" pitchFamily="34" charset="0"/>
                <a:sym typeface="Courier New"/>
              </a:rPr>
              <a:t>2. Code that </a:t>
            </a:r>
            <a:r>
              <a:rPr lang="en-US" sz="2500" dirty="0" smtClean="0">
                <a:solidFill>
                  <a:srgbClr val="005493"/>
                </a:solidFill>
                <a:latin typeface="Arial" panose="020B0604020202020204" pitchFamily="34" charset="0"/>
                <a:ea typeface="Calibri"/>
                <a:cs typeface="Arial" panose="020B0604020202020204" pitchFamily="34" charset="0"/>
                <a:sym typeface="Courier New"/>
              </a:rPr>
              <a:t>references the </a:t>
            </a:r>
            <a:r>
              <a:rPr lang="en-US" sz="2500" dirty="0" err="1" smtClean="0">
                <a:solidFill>
                  <a:srgbClr val="005493"/>
                </a:solidFill>
                <a:latin typeface="Consolas" panose="020B0609020204030204" pitchFamily="49" charset="0"/>
                <a:ea typeface="Courier New"/>
                <a:cs typeface="Consolas" panose="020B0609020204030204" pitchFamily="49" charset="0"/>
              </a:rPr>
              <a:t>covid_testing</a:t>
            </a:r>
            <a:r>
              <a:rPr lang="en-US" sz="2500" dirty="0" smtClean="0">
                <a:solidFill>
                  <a:srgbClr val="005493"/>
                </a:solidFill>
                <a:latin typeface="Arial" panose="020B0604020202020204" pitchFamily="34" charset="0"/>
                <a:ea typeface="Calibri"/>
                <a:cs typeface="Arial" panose="020B0604020202020204" pitchFamily="34" charset="0"/>
                <a:sym typeface="Courier New"/>
              </a:rPr>
              <a:t> </a:t>
            </a:r>
            <a:r>
              <a:rPr lang="en-US" sz="2500" dirty="0" smtClean="0">
                <a:solidFill>
                  <a:srgbClr val="005493"/>
                </a:solidFill>
                <a:latin typeface="Arial" panose="020B0604020202020204" pitchFamily="34" charset="0"/>
                <a:ea typeface="Calibri"/>
                <a:cs typeface="Arial" panose="020B0604020202020204" pitchFamily="34" charset="0"/>
                <a:sym typeface="Courier New"/>
              </a:rPr>
              <a:t>object runs without errors</a:t>
            </a:r>
          </a:p>
          <a:p>
            <a:pPr marR="243221">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a:t>
            </a:r>
            <a:r>
              <a:rPr lang="en-US" sz="2500" dirty="0" smtClean="0">
                <a:solidFill>
                  <a:srgbClr val="005493"/>
                </a:solidFill>
                <a:latin typeface="Arial" panose="020B0604020202020204" pitchFamily="34" charset="0"/>
                <a:ea typeface="Calibri"/>
                <a:cs typeface="Arial" panose="020B0604020202020204" pitchFamily="34" charset="0"/>
                <a:sym typeface="Courier New"/>
              </a:rPr>
              <a:t>3. </a:t>
            </a:r>
            <a:r>
              <a:rPr lang="en-US" sz="2500" dirty="0">
                <a:solidFill>
                  <a:srgbClr val="005493"/>
                </a:solidFill>
                <a:latin typeface="Arial" panose="020B0604020202020204" pitchFamily="34" charset="0"/>
                <a:ea typeface="Calibri"/>
                <a:cs typeface="Arial" panose="020B0604020202020204" pitchFamily="34" charset="0"/>
                <a:sym typeface="Courier New"/>
              </a:rPr>
              <a:t>The </a:t>
            </a:r>
            <a:r>
              <a:rPr lang="en-US" sz="2500" dirty="0" err="1" smtClean="0">
                <a:solidFill>
                  <a:srgbClr val="005493"/>
                </a:solidFill>
                <a:latin typeface="Consolas" panose="020B0609020204030204" pitchFamily="49" charset="0"/>
                <a:ea typeface="Calibri"/>
                <a:cs typeface="Arial" panose="020B0604020202020204" pitchFamily="34" charset="0"/>
                <a:sym typeface="Courier New"/>
              </a:rPr>
              <a:t>covid_testing</a:t>
            </a:r>
            <a:r>
              <a:rPr lang="en-US" sz="2500" dirty="0" smtClean="0">
                <a:solidFill>
                  <a:srgbClr val="005493"/>
                </a:solidFill>
                <a:latin typeface="Arial" panose="020B0604020202020204" pitchFamily="34" charset="0"/>
                <a:ea typeface="Calibri"/>
                <a:cs typeface="Arial" panose="020B0604020202020204" pitchFamily="34" charset="0"/>
                <a:sym typeface="Courier New"/>
              </a:rPr>
              <a:t> </a:t>
            </a:r>
            <a:r>
              <a:rPr lang="en-US" sz="2500" dirty="0">
                <a:solidFill>
                  <a:srgbClr val="005493"/>
                </a:solidFill>
                <a:latin typeface="Arial" panose="020B0604020202020204" pitchFamily="34" charset="0"/>
                <a:ea typeface="Calibri"/>
                <a:cs typeface="Arial" panose="020B0604020202020204" pitchFamily="34" charset="0"/>
                <a:sym typeface="Courier New"/>
              </a:rPr>
              <a:t>object is present in the environment pane</a:t>
            </a:r>
          </a:p>
          <a:p>
            <a:pPr marR="243221">
              <a:lnSpc>
                <a:spcPct val="150000"/>
              </a:lnSpc>
              <a:buClr>
                <a:schemeClr val="dk1"/>
              </a:buClr>
              <a:buSzPts val="1100"/>
            </a:pPr>
            <a:r>
              <a:rPr lang="en-US" sz="2500" dirty="0" smtClean="0">
                <a:solidFill>
                  <a:srgbClr val="005493"/>
                </a:solidFill>
                <a:latin typeface="Arial" panose="020B0604020202020204" pitchFamily="34" charset="0"/>
                <a:ea typeface="Calibri"/>
                <a:cs typeface="Arial" panose="020B0604020202020204" pitchFamily="34" charset="0"/>
                <a:sym typeface="Courier New"/>
              </a:rPr>
              <a:t>	4. All of the above</a:t>
            </a:r>
            <a:endParaRPr lang="en-US" sz="2500" dirty="0">
              <a:solidFill>
                <a:srgbClr val="005493"/>
              </a:solidFill>
              <a:latin typeface="Arial" panose="020B0604020202020204" pitchFamily="34" charset="0"/>
              <a:ea typeface="Calibri"/>
              <a:cs typeface="Arial" panose="020B0604020202020204" pitchFamily="34" charset="0"/>
              <a:sym typeface="Courier New"/>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r>
              <a:rPr lang="en-US" sz="5196" dirty="0">
                <a:solidFill>
                  <a:srgbClr val="005493"/>
                </a:solidFill>
                <a:latin typeface="Arial" panose="020B0604020202020204" pitchFamily="34" charset="0"/>
                <a:ea typeface="Calibri"/>
                <a:cs typeface="Arial" panose="020B0604020202020204" pitchFamily="34" charset="0"/>
                <a:sym typeface="Calibri"/>
              </a:rPr>
              <a:t>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26506564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smtClean="0">
                <a:solidFill>
                  <a:srgbClr val="000000"/>
                </a:solidFill>
                <a:latin typeface="+mj-lt"/>
              </a:rPr>
              <a:t>Transform Data with</a:t>
            </a:r>
            <a:endParaRPr sz="6616" dirty="0">
              <a:latin typeface="+mj-lt"/>
            </a:endParaRPr>
          </a:p>
        </p:txBody>
      </p:sp>
      <p:sp>
        <p:nvSpPr>
          <p:cNvPr id="9" name="Slide Number Placeholder 8"/>
          <p:cNvSpPr>
            <a:spLocks noGrp="1"/>
          </p:cNvSpPr>
          <p:nvPr>
            <p:ph type="sldNum" idx="12"/>
          </p:nvPr>
        </p:nvSpPr>
        <p:spPr>
          <a:xfrm>
            <a:off x="9218343" y="6427705"/>
            <a:ext cx="2804134" cy="342964"/>
          </a:xfrm>
        </p:spPr>
        <p:txBody>
          <a:bodyPr/>
          <a:lstStyle/>
          <a:p>
            <a:fld id="{00000000-1234-1234-1234-123412341234}" type="slidenum">
              <a:rPr lang="en-US" sz="1600" smtClean="0"/>
              <a:pPr/>
              <a:t>9</a:t>
            </a:fld>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46735</TotalTime>
  <Words>6044</Words>
  <Application>Microsoft Office PowerPoint</Application>
  <PresentationFormat>Widescreen</PresentationFormat>
  <Paragraphs>828</Paragraphs>
  <Slides>66</Slides>
  <Notes>65</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66</vt:i4>
      </vt:variant>
    </vt:vector>
  </HeadingPairs>
  <TitlesOfParts>
    <vt:vector size="84" baseType="lpstr">
      <vt:lpstr>Arial</vt:lpstr>
      <vt:lpstr>Calibri</vt:lpstr>
      <vt:lpstr>Cambria</vt:lpstr>
      <vt:lpstr>Consolas</vt:lpstr>
      <vt:lpstr>Courier New</vt:lpstr>
      <vt:lpstr>Gill Sans</vt:lpstr>
      <vt:lpstr>Helvetica</vt:lpstr>
      <vt:lpstr>Helvetica Neue</vt:lpstr>
      <vt:lpstr>Monaco</vt:lpstr>
      <vt:lpstr>Times New Roman</vt:lpstr>
      <vt:lpstr>Trebuchet MS</vt:lpstr>
      <vt:lpstr>Tw Cen MT</vt:lpstr>
      <vt:lpstr>Tw Cen MT Condensed</vt:lpstr>
      <vt:lpstr>Verdana</vt:lpstr>
      <vt:lpstr>Wingdings</vt:lpstr>
      <vt:lpstr>Wingdings 3</vt:lpstr>
      <vt:lpstr>Office Theme</vt:lpstr>
      <vt:lpstr>Integral</vt:lpstr>
      <vt:lpstr>Your Setup</vt:lpstr>
      <vt:lpstr>Data Transformation</vt:lpstr>
      <vt:lpstr>PowerPoint Presentation</vt:lpstr>
      <vt:lpstr>PowerPoint Presentation</vt:lpstr>
      <vt:lpstr>Typical Data Science Pipeline</vt:lpstr>
      <vt:lpstr>What is a “Tidy” Data Frame</vt:lpstr>
      <vt:lpstr>PowerPoint Presentation</vt:lpstr>
      <vt:lpstr>PowerPoint Presentation</vt:lpstr>
      <vt:lpstr>Transform Data with</vt:lpstr>
      <vt:lpstr>dplyr</vt:lpstr>
      <vt:lpstr>Analytical Approach</vt:lpstr>
      <vt:lpstr>Analytical Approach</vt:lpstr>
      <vt:lpstr>dplyr: a grammar for transforming data</vt:lpstr>
      <vt:lpstr>Common syntax</vt:lpstr>
      <vt:lpstr>Isolating data</vt:lpstr>
      <vt:lpstr>select()</vt:lpstr>
      <vt:lpstr>select()</vt:lpstr>
      <vt:lpstr>PowerPoint Presentation</vt:lpstr>
      <vt:lpstr>PowerPoint Presentation</vt:lpstr>
      <vt:lpstr>PowerPoint Presentation</vt:lpstr>
      <vt:lpstr>PowerPoint Presentation</vt:lpstr>
      <vt:lpstr>PowerPoint Presentation</vt:lpstr>
      <vt:lpstr>filter()</vt:lpstr>
      <vt:lpstr>filter()</vt:lpstr>
      <vt:lpstr>Common syntax</vt:lpstr>
      <vt:lpstr>PowerPoint Presentation</vt:lpstr>
      <vt:lpstr>PowerPoint Presentation</vt:lpstr>
      <vt:lpstr>PowerPoint Presentation</vt:lpstr>
      <vt:lpstr>filter()</vt:lpstr>
      <vt:lpstr>PowerPoint Presentation</vt:lpstr>
      <vt:lpstr>Logical tests</vt:lpstr>
      <vt:lpstr>Pop Quiz</vt:lpstr>
      <vt:lpstr>Pop Quiz</vt:lpstr>
      <vt:lpstr>Boolean operators</vt:lpstr>
      <vt:lpstr>Pop Quiz</vt:lpstr>
      <vt:lpstr>filter() variants</vt:lpstr>
      <vt:lpstr>PowerPoint Presentation</vt:lpstr>
      <vt:lpstr>arrange()</vt:lpstr>
      <vt:lpstr>arrange()</vt:lpstr>
      <vt:lpstr>arrange()</vt:lpstr>
      <vt:lpstr>PowerPoint Presentation</vt:lpstr>
      <vt:lpstr>PowerPoint Presentation</vt:lpstr>
      <vt:lpstr>PowerPoint Presentation</vt:lpstr>
      <vt:lpstr>PowerPoint Presentation</vt:lpstr>
      <vt:lpstr>%&gt;%</vt:lpstr>
      <vt:lpstr>Data Analysis Steps</vt:lpstr>
      <vt:lpstr>Data Analysis Steps</vt:lpstr>
      <vt:lpstr>The Pipe Operator %&gt;%</vt:lpstr>
      <vt:lpstr>Data Analysis Steps</vt:lpstr>
      <vt:lpstr>Data Analysis Steps</vt:lpstr>
      <vt:lpstr>Shortcut to type %&gt;% </vt:lpstr>
      <vt:lpstr>Scene</vt:lpstr>
      <vt:lpstr>PowerPoint Presentation</vt:lpstr>
      <vt:lpstr>Isolating data</vt:lpstr>
      <vt:lpstr>Deriving Data</vt:lpstr>
      <vt:lpstr>What is the average and SD in total turnaround time by clinic?</vt:lpstr>
      <vt:lpstr>Breaking down the analytical question</vt:lpstr>
      <vt:lpstr>Deriving data</vt:lpstr>
      <vt:lpstr>mutate()</vt:lpstr>
      <vt:lpstr>mutate()</vt:lpstr>
      <vt:lpstr>mutate()</vt:lpstr>
      <vt:lpstr>mutate()</vt:lpstr>
      <vt:lpstr>PowerPoint Presentation</vt:lpstr>
      <vt:lpstr>mutate()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262</cp:revision>
  <cp:lastPrinted>2019-05-03T14:53:33Z</cp:lastPrinted>
  <dcterms:modified xsi:type="dcterms:W3CDTF">2020-07-13T23:38:39Z</dcterms:modified>
</cp:coreProperties>
</file>